
<file path=[Content_Types].xml><?xml version="1.0" encoding="utf-8"?>
<Types xmlns="http://schemas.openxmlformats.org/package/2006/content-types">
  <Default ContentType="image/jpeg" Extension="jpeg"/>
  <Default ContentType="image/jpeg" Extension="jpg"/>
  <Default ContentType="video/mp4" Extension="mp4"/>
  <Default ContentType="image/png" Extension="png"/>
  <Default ContentType="application/vnd.openxmlformats-package.relationships+xml" Extension="rels"/>
  <Default ContentType="image/tiff" Extension="tif"/>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slide+xml" PartName="/ppt/slides/slide182.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notesSlide+xml" PartName="/ppt/notesSlides/notesSlide94.xml"/>
  <Override ContentType="application/vnd.openxmlformats-officedocument.presentationml.notesSlide+xml" PartName="/ppt/notesSlides/notesSlide95.xml"/>
  <Override ContentType="application/vnd.openxmlformats-officedocument.presentationml.notesSlide+xml" PartName="/ppt/notesSlides/notesSlide96.xml"/>
  <Override ContentType="application/vnd.openxmlformats-officedocument.presentationml.notesSlide+xml" PartName="/ppt/notesSlides/notesSlide97.xml"/>
  <Override ContentType="application/vnd.openxmlformats-officedocument.presentationml.notesSlide+xml" PartName="/ppt/notesSlides/notesSlide98.xml"/>
  <Override ContentType="application/vnd.openxmlformats-officedocument.presentationml.notesSlide+xml" PartName="/ppt/notesSlides/notesSlide99.xml"/>
  <Override ContentType="application/vnd.openxmlformats-officedocument.presentationml.notesSlide+xml" PartName="/ppt/notesSlides/notesSlide100.xml"/>
  <Override ContentType="application/vnd.openxmlformats-officedocument.presentationml.notesSlide+xml" PartName="/ppt/notesSlides/notesSlide101.xml"/>
  <Override ContentType="application/vnd.openxmlformats-officedocument.presentationml.notesSlide+xml" PartName="/ppt/notesSlides/notesSlide102.xml"/>
  <Override ContentType="application/vnd.openxmlformats-officedocument.presentationml.notesSlide+xml" PartName="/ppt/notesSlides/notesSlide103.xml"/>
  <Override ContentType="application/vnd.openxmlformats-officedocument.presentationml.notesSlide+xml" PartName="/ppt/notesSlides/notesSlide104.xml"/>
  <Override ContentType="application/vnd.openxmlformats-officedocument.presentationml.notesSlide+xml" PartName="/ppt/notesSlides/notesSlide105.xml"/>
  <Override ContentType="application/vnd.openxmlformats-officedocument.presentationml.notesSlide+xml" PartName="/ppt/notesSlides/notesSlide106.xml"/>
  <Override ContentType="application/vnd.openxmlformats-officedocument.presentationml.notesSlide+xml" PartName="/ppt/notesSlides/notesSlide107.xml"/>
  <Override ContentType="application/vnd.openxmlformats-officedocument.presentationml.notesSlide+xml" PartName="/ppt/notesSlides/notesSlide108.xml"/>
  <Override ContentType="application/vnd.openxmlformats-officedocument.presentationml.notesSlide+xml" PartName="/ppt/notesSlides/notesSlide109.xml"/>
  <Override ContentType="application/vnd.openxmlformats-officedocument.presentationml.notesSlide+xml" PartName="/ppt/notesSlides/notesSlide110.xml"/>
  <Override ContentType="application/vnd.openxmlformats-officedocument.presentationml.notesSlide+xml" PartName="/ppt/notesSlides/notesSlide111.xml"/>
  <Override ContentType="application/vnd.openxmlformats-officedocument.presentationml.notesSlide+xml" PartName="/ppt/notesSlides/notesSlide112.xml"/>
  <Override ContentType="application/vnd.openxmlformats-officedocument.presentationml.notesSlide+xml" PartName="/ppt/notesSlides/notesSlide113.xml"/>
  <Override ContentType="application/vnd.openxmlformats-officedocument.presentationml.notesSlide+xml" PartName="/ppt/notesSlides/notesSlide114.xml"/>
  <Override ContentType="application/vnd.openxmlformats-officedocument.presentationml.notesSlide+xml" PartName="/ppt/notesSlides/notesSlide115.xml"/>
  <Override ContentType="application/vnd.openxmlformats-officedocument.presentationml.notesSlide+xml" PartName="/ppt/notesSlides/notesSlide116.xml"/>
  <Override ContentType="application/vnd.openxmlformats-officedocument.presentationml.notesSlide+xml" PartName="/ppt/notesSlides/notesSlide117.xml"/>
  <Override ContentType="application/vnd.openxmlformats-officedocument.presentationml.notesSlide+xml" PartName="/ppt/notesSlides/notesSlide118.xml"/>
  <Override ContentType="application/vnd.openxmlformats-officedocument.presentationml.notesSlide+xml" PartName="/ppt/notesSlides/notesSlide119.xml"/>
  <Override ContentType="application/vnd.openxmlformats-officedocument.presentationml.notesSlide+xml" PartName="/ppt/notesSlides/notesSlide120.xml"/>
  <Override ContentType="application/vnd.openxmlformats-officedocument.presentationml.notesSlide+xml" PartName="/ppt/notesSlides/notesSlide121.xml"/>
  <Override ContentType="application/vnd.openxmlformats-officedocument.presentationml.notesSlide+xml" PartName="/ppt/notesSlides/notesSlide122.xml"/>
  <Override ContentType="application/vnd.openxmlformats-officedocument.presentationml.notesSlide+xml" PartName="/ppt/notesSlides/notesSlide123.xml"/>
  <Override ContentType="application/vnd.openxmlformats-officedocument.presentationml.notesSlide+xml" PartName="/ppt/notesSlides/notesSlide124.xml"/>
  <Override ContentType="application/vnd.openxmlformats-officedocument.presentationml.notesSlide+xml" PartName="/ppt/notesSlides/notesSlide125.xml"/>
  <Override ContentType="application/vnd.openxmlformats-officedocument.presentationml.notesSlide+xml" PartName="/ppt/notesSlides/notesSlide126.xml"/>
  <Override ContentType="application/vnd.openxmlformats-officedocument.presentationml.notesSlide+xml" PartName="/ppt/notesSlides/notesSlide127.xml"/>
  <Override ContentType="application/vnd.openxmlformats-officedocument.presentationml.notesSlide+xml" PartName="/ppt/notesSlides/notesSlide128.xml"/>
  <Override ContentType="application/vnd.openxmlformats-officedocument.presentationml.notesSlide+xml" PartName="/ppt/notesSlides/notesSlide129.xml"/>
  <Override ContentType="application/vnd.openxmlformats-officedocument.presentationml.notesSlide+xml" PartName="/ppt/notesSlides/notesSlide130.xml"/>
  <Override ContentType="application/vnd.openxmlformats-officedocument.presentationml.notesSlide+xml" PartName="/ppt/notesSlides/notesSlide131.xml"/>
  <Override ContentType="application/vnd.openxmlformats-officedocument.presentationml.notesSlide+xml" PartName="/ppt/notesSlides/notesSlide132.xml"/>
  <Override ContentType="application/vnd.openxmlformats-officedocument.presentationml.notesSlide+xml" PartName="/ppt/notesSlides/notesSlide133.xml"/>
  <Override ContentType="application/vnd.openxmlformats-officedocument.presentationml.notesSlide+xml" PartName="/ppt/notesSlides/notesSlide134.xml"/>
  <Override ContentType="application/vnd.openxmlformats-officedocument.presentationml.notesSlide+xml" PartName="/ppt/notesSlides/notesSlide135.xml"/>
  <Override ContentType="application/vnd.openxmlformats-officedocument.presentationml.notesSlide+xml" PartName="/ppt/notesSlides/notesSlide136.xml"/>
  <Override ContentType="application/vnd.openxmlformats-officedocument.presentationml.notesSlide+xml" PartName="/ppt/notesSlides/notesSlide137.xml"/>
  <Override ContentType="application/vnd.openxmlformats-officedocument.presentationml.notesSlide+xml" PartName="/ppt/notesSlides/notesSlide138.xml"/>
  <Override ContentType="application/vnd.openxmlformats-officedocument.presentationml.notesSlide+xml" PartName="/ppt/notesSlides/notesSlide139.xml"/>
  <Override ContentType="application/vnd.openxmlformats-officedocument.presentationml.notesSlide+xml" PartName="/ppt/notesSlides/notesSlide140.xml"/>
  <Override ContentType="application/vnd.openxmlformats-officedocument.presentationml.notesSlide+xml" PartName="/ppt/notesSlides/notesSlide141.xml"/>
  <Override ContentType="application/vnd.openxmlformats-officedocument.presentationml.notesSlide+xml" PartName="/ppt/notesSlides/notesSlide142.xml"/>
  <Override ContentType="application/vnd.openxmlformats-officedocument.presentationml.notesSlide+xml" PartName="/ppt/notesSlides/notesSlide143.xml"/>
  <Override ContentType="application/vnd.openxmlformats-officedocument.presentationml.notesSlide+xml" PartName="/ppt/notesSlides/notesSlide144.xml"/>
  <Override ContentType="application/vnd.openxmlformats-officedocument.presentationml.notesSlide+xml" PartName="/ppt/notesSlides/notesSlide145.xml"/>
  <Override ContentType="application/vnd.openxmlformats-officedocument.presentationml.notesSlide+xml" PartName="/ppt/notesSlides/notesSlide146.xml"/>
  <Override ContentType="application/vnd.openxmlformats-officedocument.presentationml.notesSlide+xml" PartName="/ppt/notesSlides/notesSlide147.xml"/>
  <Override ContentType="application/vnd.openxmlformats-officedocument.presentationml.notesSlide+xml" PartName="/ppt/notesSlides/notesSlide148.xml"/>
  <Override ContentType="application/vnd.openxmlformats-officedocument.presentationml.notesSlide+xml" PartName="/ppt/notesSlides/notesSlide149.xml"/>
  <Override ContentType="application/vnd.openxmlformats-officedocument.presentationml.notesSlide+xml" PartName="/ppt/notesSlides/notesSlide150.xml"/>
  <Override ContentType="application/vnd.openxmlformats-officedocument.presentationml.notesSlide+xml" PartName="/ppt/notesSlides/notesSlide151.xml"/>
  <Override ContentType="application/vnd.openxmlformats-officedocument.presentationml.notesSlide+xml" PartName="/ppt/notesSlides/notesSlide152.xml"/>
  <Override ContentType="application/vnd.openxmlformats-officedocument.presentationml.notesSlide+xml" PartName="/ppt/notesSlides/notesSlide153.xml"/>
  <Override ContentType="application/vnd.openxmlformats-officedocument.presentationml.notesSlide+xml" PartName="/ppt/notesSlides/notesSlide154.xml"/>
  <Override ContentType="application/vnd.openxmlformats-officedocument.presentationml.notesSlide+xml" PartName="/ppt/notesSlides/notesSlide155.xml"/>
  <Override ContentType="application/vnd.openxmlformats-officedocument.presentationml.notesSlide+xml" PartName="/ppt/notesSlides/notesSlide156.xml"/>
  <Override ContentType="application/vnd.openxmlformats-officedocument.presentationml.notesSlide+xml" PartName="/ppt/notesSlides/notesSlide157.xml"/>
  <Override ContentType="application/vnd.openxmlformats-officedocument.presentationml.notesSlide+xml" PartName="/ppt/notesSlides/notesSlide158.xml"/>
  <Override ContentType="application/vnd.openxmlformats-officedocument.presentationml.notesSlide+xml" PartName="/ppt/notesSlides/notesSlide159.xml"/>
  <Override ContentType="application/vnd.openxmlformats-officedocument.presentationml.notesSlide+xml" PartName="/ppt/notesSlides/notesSlide160.xml"/>
  <Override ContentType="application/vnd.openxmlformats-officedocument.presentationml.notesSlide+xml" PartName="/ppt/notesSlides/notesSlide161.xml"/>
  <Override ContentType="application/vnd.openxmlformats-officedocument.presentationml.notesSlide+xml" PartName="/ppt/notesSlides/notesSlide162.xml"/>
  <Override ContentType="application/vnd.openxmlformats-officedocument.presentationml.notesSlide+xml" PartName="/ppt/notesSlides/notesSlide163.xml"/>
  <Override ContentType="application/vnd.openxmlformats-officedocument.presentationml.notesSlide+xml" PartName="/ppt/notesSlides/notesSlide164.xml"/>
  <Override ContentType="application/vnd.openxmlformats-officedocument.presentationml.notesSlide+xml" PartName="/ppt/notesSlides/notesSlide165.xml"/>
  <Override ContentType="application/vnd.openxmlformats-officedocument.presentationml.notesSlide+xml" PartName="/ppt/notesSlides/notesSlide166.xml"/>
  <Override ContentType="application/vnd.openxmlformats-officedocument.presentationml.notesSlide+xml" PartName="/ppt/notesSlides/notesSlide167.xml"/>
  <Override ContentType="application/vnd.openxmlformats-officedocument.presentationml.notesSlide+xml" PartName="/ppt/notesSlides/notesSlide168.xml"/>
  <Override ContentType="application/vnd.openxmlformats-officedocument.presentationml.notesSlide+xml" PartName="/ppt/notesSlides/notesSlide169.xml"/>
  <Override ContentType="application/vnd.openxmlformats-officedocument.presentationml.notesSlide+xml" PartName="/ppt/notesSlides/notesSlide170.xml"/>
  <Override ContentType="application/vnd.openxmlformats-officedocument.presentationml.notesSlide+xml" PartName="/ppt/notesSlides/notesSlide171.xml"/>
  <Override ContentType="application/vnd.openxmlformats-officedocument.presentationml.notesSlide+xml" PartName="/ppt/notesSlides/notesSlide172.xml"/>
  <Override ContentType="application/vnd.openxmlformats-officedocument.presentationml.notesSlide+xml" PartName="/ppt/notesSlides/notesSlide173.xml"/>
  <Override ContentType="application/vnd.openxmlformats-officedocument.presentationml.notesSlide+xml" PartName="/ppt/notesSlides/notesSlide174.xml"/>
  <Override ContentType="application/vnd.openxmlformats-officedocument.presentationml.notesSlide+xml" PartName="/ppt/notesSlides/notesSlide175.xml"/>
  <Override ContentType="application/vnd.openxmlformats-officedocument.presentationml.notesSlide+xml" PartName="/ppt/notesSlides/notesSlide176.xml"/>
  <Override ContentType="application/vnd.openxmlformats-officedocument.presentationml.notesSlide+xml" PartName="/ppt/notesSlides/notesSlide177.xml"/>
  <Override ContentType="application/vnd.openxmlformats-officedocument.presentationml.notesSlide+xml" PartName="/ppt/notesSlides/notesSlide178.xml"/>
  <Override ContentType="application/vnd.openxmlformats-officedocument.presentationml.notesSlide+xml" PartName="/ppt/notesSlides/notesSlide179.xml"/>
  <Override ContentType="application/vnd.openxmlformats-officedocument.presentationml.notesSlide+xml" PartName="/ppt/notesSlides/notesSlide180.xml"/>
  <Override ContentType="application/vnd.openxmlformats-officedocument.presentationml.notesSlide+xml" PartName="/ppt/notesSlides/notesSlide181.xml"/>
  <Override ContentType="application/vnd.openxmlformats-officedocument.presentationml.notesSlide+xml" PartName="/ppt/notesSlides/notesSlide182.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4"/>
  </p:notesMasterIdLst>
  <p:handoutMasterIdLst>
    <p:handoutMasterId r:id="rId185"/>
  </p:handoutMasterIdLst>
  <p:sldIdLst>
    <p:sldId id="304" r:id="rId2"/>
    <p:sldId id="334" r:id="rId3"/>
    <p:sldId id="399" r:id="rId4"/>
    <p:sldId id="418" r:id="rId5"/>
    <p:sldId id="419" r:id="rId6"/>
    <p:sldId id="690" r:id="rId7"/>
    <p:sldId id="420" r:id="rId8"/>
    <p:sldId id="689" r:id="rId9"/>
    <p:sldId id="436" r:id="rId10"/>
    <p:sldId id="438" r:id="rId11"/>
    <p:sldId id="691" r:id="rId12"/>
    <p:sldId id="429" r:id="rId13"/>
    <p:sldId id="748" r:id="rId14"/>
    <p:sldId id="459" r:id="rId15"/>
    <p:sldId id="460" r:id="rId16"/>
    <p:sldId id="421" r:id="rId17"/>
    <p:sldId id="423" r:id="rId18"/>
    <p:sldId id="422" r:id="rId19"/>
    <p:sldId id="461" r:id="rId20"/>
    <p:sldId id="435" r:id="rId21"/>
    <p:sldId id="425" r:id="rId22"/>
    <p:sldId id="426" r:id="rId23"/>
    <p:sldId id="437" r:id="rId24"/>
    <p:sldId id="427" r:id="rId25"/>
    <p:sldId id="428" r:id="rId26"/>
    <p:sldId id="631" r:id="rId27"/>
    <p:sldId id="632" r:id="rId28"/>
    <p:sldId id="434" r:id="rId29"/>
    <p:sldId id="462" r:id="rId30"/>
    <p:sldId id="441" r:id="rId31"/>
    <p:sldId id="442" r:id="rId32"/>
    <p:sldId id="466" r:id="rId33"/>
    <p:sldId id="445" r:id="rId34"/>
    <p:sldId id="447" r:id="rId35"/>
    <p:sldId id="467" r:id="rId36"/>
    <p:sldId id="449" r:id="rId37"/>
    <p:sldId id="450" r:id="rId38"/>
    <p:sldId id="468" r:id="rId39"/>
    <p:sldId id="454" r:id="rId40"/>
    <p:sldId id="463" r:id="rId41"/>
    <p:sldId id="433" r:id="rId42"/>
    <p:sldId id="464" r:id="rId43"/>
    <p:sldId id="465" r:id="rId44"/>
    <p:sldId id="574" r:id="rId45"/>
    <p:sldId id="734" r:id="rId46"/>
    <p:sldId id="735" r:id="rId47"/>
    <p:sldId id="736" r:id="rId48"/>
    <p:sldId id="737" r:id="rId49"/>
    <p:sldId id="738" r:id="rId50"/>
    <p:sldId id="739" r:id="rId51"/>
    <p:sldId id="740" r:id="rId52"/>
    <p:sldId id="741" r:id="rId53"/>
    <p:sldId id="742" r:id="rId54"/>
    <p:sldId id="743" r:id="rId55"/>
    <p:sldId id="744" r:id="rId56"/>
    <p:sldId id="745" r:id="rId57"/>
    <p:sldId id="746" r:id="rId58"/>
    <p:sldId id="747" r:id="rId59"/>
    <p:sldId id="692" r:id="rId60"/>
    <p:sldId id="693" r:id="rId61"/>
    <p:sldId id="694" r:id="rId62"/>
    <p:sldId id="695" r:id="rId63"/>
    <p:sldId id="696" r:id="rId64"/>
    <p:sldId id="697" r:id="rId65"/>
    <p:sldId id="698" r:id="rId66"/>
    <p:sldId id="699" r:id="rId67"/>
    <p:sldId id="700" r:id="rId68"/>
    <p:sldId id="701" r:id="rId69"/>
    <p:sldId id="702" r:id="rId70"/>
    <p:sldId id="703" r:id="rId71"/>
    <p:sldId id="704" r:id="rId72"/>
    <p:sldId id="705" r:id="rId73"/>
    <p:sldId id="706" r:id="rId74"/>
    <p:sldId id="707" r:id="rId75"/>
    <p:sldId id="708" r:id="rId76"/>
    <p:sldId id="709" r:id="rId77"/>
    <p:sldId id="710" r:id="rId78"/>
    <p:sldId id="711" r:id="rId79"/>
    <p:sldId id="712" r:id="rId80"/>
    <p:sldId id="713" r:id="rId81"/>
    <p:sldId id="714" r:id="rId82"/>
    <p:sldId id="715" r:id="rId83"/>
    <p:sldId id="716" r:id="rId84"/>
    <p:sldId id="717" r:id="rId85"/>
    <p:sldId id="718" r:id="rId86"/>
    <p:sldId id="719" r:id="rId87"/>
    <p:sldId id="720" r:id="rId88"/>
    <p:sldId id="721" r:id="rId89"/>
    <p:sldId id="722" r:id="rId90"/>
    <p:sldId id="723" r:id="rId91"/>
    <p:sldId id="724" r:id="rId92"/>
    <p:sldId id="725" r:id="rId93"/>
    <p:sldId id="726" r:id="rId94"/>
    <p:sldId id="727" r:id="rId95"/>
    <p:sldId id="728" r:id="rId96"/>
    <p:sldId id="729" r:id="rId97"/>
    <p:sldId id="730" r:id="rId98"/>
    <p:sldId id="731" r:id="rId99"/>
    <p:sldId id="732" r:id="rId100"/>
    <p:sldId id="733" r:id="rId101"/>
    <p:sldId id="472" r:id="rId102"/>
    <p:sldId id="335" r:id="rId103"/>
    <p:sldId id="377" r:id="rId104"/>
    <p:sldId id="357" r:id="rId105"/>
    <p:sldId id="356" r:id="rId106"/>
    <p:sldId id="358" r:id="rId107"/>
    <p:sldId id="383" r:id="rId108"/>
    <p:sldId id="627" r:id="rId109"/>
    <p:sldId id="628" r:id="rId110"/>
    <p:sldId id="629" r:id="rId111"/>
    <p:sldId id="359" r:id="rId112"/>
    <p:sldId id="362" r:id="rId113"/>
    <p:sldId id="360" r:id="rId114"/>
    <p:sldId id="387" r:id="rId115"/>
    <p:sldId id="363" r:id="rId116"/>
    <p:sldId id="388" r:id="rId117"/>
    <p:sldId id="337" r:id="rId118"/>
    <p:sldId id="368" r:id="rId119"/>
    <p:sldId id="369" r:id="rId120"/>
    <p:sldId id="366" r:id="rId121"/>
    <p:sldId id="367" r:id="rId122"/>
    <p:sldId id="365" r:id="rId123"/>
    <p:sldId id="364" r:id="rId124"/>
    <p:sldId id="510" r:id="rId125"/>
    <p:sldId id="509" r:id="rId126"/>
    <p:sldId id="520" r:id="rId127"/>
    <p:sldId id="519" r:id="rId128"/>
    <p:sldId id="522" r:id="rId129"/>
    <p:sldId id="521" r:id="rId130"/>
    <p:sldId id="516" r:id="rId131"/>
    <p:sldId id="515" r:id="rId132"/>
    <p:sldId id="518" r:id="rId133"/>
    <p:sldId id="523" r:id="rId134"/>
    <p:sldId id="470" r:id="rId135"/>
    <p:sldId id="469" r:id="rId136"/>
    <p:sldId id="477" r:id="rId137"/>
    <p:sldId id="478" r:id="rId138"/>
    <p:sldId id="479" r:id="rId139"/>
    <p:sldId id="481" r:id="rId140"/>
    <p:sldId id="480" r:id="rId141"/>
    <p:sldId id="473" r:id="rId142"/>
    <p:sldId id="393" r:id="rId143"/>
    <p:sldId id="392" r:id="rId144"/>
    <p:sldId id="389" r:id="rId145"/>
    <p:sldId id="396" r:id="rId146"/>
    <p:sldId id="395" r:id="rId147"/>
    <p:sldId id="397" r:id="rId148"/>
    <p:sldId id="401" r:id="rId149"/>
    <p:sldId id="483" r:id="rId150"/>
    <p:sldId id="488" r:id="rId151"/>
    <p:sldId id="485" r:id="rId152"/>
    <p:sldId id="355" r:id="rId153"/>
    <p:sldId id="490" r:id="rId154"/>
    <p:sldId id="474" r:id="rId155"/>
    <p:sldId id="475" r:id="rId156"/>
    <p:sldId id="476" r:id="rId157"/>
    <p:sldId id="568" r:id="rId158"/>
    <p:sldId id="408" r:id="rId159"/>
    <p:sldId id="411" r:id="rId160"/>
    <p:sldId id="569" r:id="rId161"/>
    <p:sldId id="414" r:id="rId162"/>
    <p:sldId id="570" r:id="rId163"/>
    <p:sldId id="571" r:id="rId164"/>
    <p:sldId id="413" r:id="rId165"/>
    <p:sldId id="415" r:id="rId166"/>
    <p:sldId id="573" r:id="rId167"/>
    <p:sldId id="417" r:id="rId168"/>
    <p:sldId id="572" r:id="rId169"/>
    <p:sldId id="404" r:id="rId170"/>
    <p:sldId id="405" r:id="rId171"/>
    <p:sldId id="484" r:id="rId172"/>
    <p:sldId id="489" r:id="rId173"/>
    <p:sldId id="345" r:id="rId174"/>
    <p:sldId id="346" r:id="rId175"/>
    <p:sldId id="347" r:id="rId176"/>
    <p:sldId id="348" r:id="rId177"/>
    <p:sldId id="349" r:id="rId178"/>
    <p:sldId id="350" r:id="rId179"/>
    <p:sldId id="453" r:id="rId180"/>
    <p:sldId id="410" r:id="rId181"/>
    <p:sldId id="400" r:id="rId182"/>
    <p:sldId id="525" r:id="rId183"/>
  </p:sldIdLst>
  <p:sldSz cx="9144000" cy="5143500" type="screen16x9"/>
  <p:notesSz cx="6858000" cy="9144000"/>
  <p:defaultText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4177FAA-844B-4399-AC8B-D2C2E51F8A4F}">
          <p14:sldIdLst>
            <p14:sldId id="304"/>
          </p14:sldIdLst>
        </p14:section>
        <p14:section name="Introduction" id="{C29DC4D4-32AD-4942-B147-8EA318C3709F}">
          <p14:sldIdLst>
            <p14:sldId id="334"/>
            <p14:sldId id="399"/>
            <p14:sldId id="418"/>
            <p14:sldId id="419"/>
            <p14:sldId id="690"/>
            <p14:sldId id="420"/>
            <p14:sldId id="689"/>
          </p14:sldIdLst>
        </p14:section>
        <p14:section name="Material Pipeline" id="{FA0C7D29-AB51-42CD-9A6C-1A797030DFBA}">
          <p14:sldIdLst>
            <p14:sldId id="436"/>
            <p14:sldId id="438"/>
            <p14:sldId id="691"/>
            <p14:sldId id="429"/>
            <p14:sldId id="748"/>
            <p14:sldId id="459"/>
            <p14:sldId id="460"/>
            <p14:sldId id="421"/>
            <p14:sldId id="423"/>
            <p14:sldId id="422"/>
            <p14:sldId id="461"/>
            <p14:sldId id="435"/>
            <p14:sldId id="425"/>
            <p14:sldId id="426"/>
            <p14:sldId id="437"/>
            <p14:sldId id="427"/>
            <p14:sldId id="428"/>
            <p14:sldId id="631"/>
            <p14:sldId id="632"/>
          </p14:sldIdLst>
        </p14:section>
        <p14:section name="Material Compositing" id="{39C6DD1D-A9AB-4FE4-825E-C353CEC5BABD}">
          <p14:sldIdLst>
            <p14:sldId id="434"/>
            <p14:sldId id="462"/>
            <p14:sldId id="441"/>
            <p14:sldId id="442"/>
            <p14:sldId id="466"/>
            <p14:sldId id="445"/>
            <p14:sldId id="447"/>
            <p14:sldId id="467"/>
            <p14:sldId id="449"/>
            <p14:sldId id="450"/>
            <p14:sldId id="468"/>
            <p14:sldId id="454"/>
            <p14:sldId id="463"/>
            <p14:sldId id="433"/>
            <p14:sldId id="464"/>
            <p14:sldId id="465"/>
          </p14:sldIdLst>
        </p14:section>
        <p14:section name="Env Material Compositing" id="{DE93011C-5B40-4F8C-BE44-E51D084F6E9C}">
          <p14:sldIdLst>
            <p14:sldId id="574"/>
            <p14:sldId id="734"/>
            <p14:sldId id="735"/>
            <p14:sldId id="736"/>
            <p14:sldId id="737"/>
            <p14:sldId id="738"/>
            <p14:sldId id="739"/>
            <p14:sldId id="740"/>
            <p14:sldId id="741"/>
            <p14:sldId id="742"/>
            <p14:sldId id="743"/>
            <p14:sldId id="744"/>
            <p14:sldId id="745"/>
            <p14:sldId id="746"/>
            <p14:sldId id="747"/>
          </p14:sldIdLst>
        </p14:section>
        <p14:section name="Layer Blending" id="{F865C0F0-DAB6-48F2-9DA6-EFFA641BAE0C}">
          <p14:sldIdLst>
            <p14:sldId id="692"/>
            <p14:sldId id="693"/>
            <p14:sldId id="694"/>
            <p14:sldId id="695"/>
            <p14:sldId id="696"/>
            <p14:sldId id="697"/>
            <p14:sldId id="698"/>
            <p14:sldId id="699"/>
            <p14:sldId id="700"/>
            <p14:sldId id="701"/>
            <p14:sldId id="702"/>
            <p14:sldId id="703"/>
          </p14:sldIdLst>
        </p14:section>
        <p14:section name="Skirts" id="{4C99A970-4E1A-41F2-BEF5-E48A1BD6C389}">
          <p14:sldIdLst>
            <p14:sldId id="704"/>
            <p14:sldId id="705"/>
            <p14:sldId id="706"/>
            <p14:sldId id="707"/>
            <p14:sldId id="708"/>
          </p14:sldIdLst>
        </p14:section>
        <p14:section name="Modeling" id="{0675F97E-DB12-4B8E-BD19-FFF064E4AA2B}">
          <p14:sldIdLst>
            <p14:sldId id="709"/>
            <p14:sldId id="710"/>
            <p14:sldId id="711"/>
            <p14:sldId id="712"/>
            <p14:sldId id="713"/>
            <p14:sldId id="714"/>
            <p14:sldId id="715"/>
            <p14:sldId id="716"/>
            <p14:sldId id="717"/>
          </p14:sldIdLst>
        </p14:section>
        <p14:section name="Modeling Materials" id="{5EEEE12A-BC4F-4AE5-BB7D-1FBA4FDCF8E3}">
          <p14:sldIdLst>
            <p14:sldId id="718"/>
            <p14:sldId id="719"/>
            <p14:sldId id="720"/>
            <p14:sldId id="721"/>
            <p14:sldId id="722"/>
            <p14:sldId id="723"/>
            <p14:sldId id="724"/>
            <p14:sldId id="725"/>
            <p14:sldId id="726"/>
            <p14:sldId id="727"/>
            <p14:sldId id="728"/>
            <p14:sldId id="729"/>
            <p14:sldId id="730"/>
          </p14:sldIdLst>
        </p14:section>
        <p14:section name="Levels" id="{DEB3D636-E0DB-4A95-ADAF-7F903BA6EF50}">
          <p14:sldIdLst>
            <p14:sldId id="731"/>
            <p14:sldId id="732"/>
            <p14:sldId id="733"/>
          </p14:sldIdLst>
        </p14:section>
        <p14:section name="Post Processing" id="{A7FB8DF0-7FD4-4E75-8686-11F3AC03FCBD}">
          <p14:sldIdLst>
            <p14:sldId id="472"/>
            <p14:sldId id="335"/>
            <p14:sldId id="377"/>
            <p14:sldId id="357"/>
            <p14:sldId id="356"/>
          </p14:sldIdLst>
        </p14:section>
        <p14:section name="Lighting" id="{320C8143-9292-4D68-88C2-6E4C2400BD2F}">
          <p14:sldIdLst>
            <p14:sldId id="358"/>
            <p14:sldId id="383"/>
            <p14:sldId id="627"/>
            <p14:sldId id="628"/>
            <p14:sldId id="629"/>
            <p14:sldId id="359"/>
            <p14:sldId id="362"/>
            <p14:sldId id="360"/>
            <p14:sldId id="387"/>
            <p14:sldId id="363"/>
            <p14:sldId id="388"/>
            <p14:sldId id="337"/>
            <p14:sldId id="368"/>
            <p14:sldId id="369"/>
            <p14:sldId id="366"/>
            <p14:sldId id="367"/>
            <p14:sldId id="365"/>
            <p14:sldId id="364"/>
            <p14:sldId id="510"/>
            <p14:sldId id="509"/>
            <p14:sldId id="520"/>
            <p14:sldId id="519"/>
            <p14:sldId id="522"/>
            <p14:sldId id="521"/>
            <p14:sldId id="516"/>
            <p14:sldId id="515"/>
            <p14:sldId id="518"/>
            <p14:sldId id="523"/>
            <p14:sldId id="470"/>
            <p14:sldId id="469"/>
            <p14:sldId id="477"/>
            <p14:sldId id="478"/>
            <p14:sldId id="479"/>
            <p14:sldId id="481"/>
            <p14:sldId id="480"/>
            <p14:sldId id="473"/>
            <p14:sldId id="393"/>
          </p14:sldIdLst>
        </p14:section>
        <p14:section name="Reflection Probes" id="{5CB7AF74-F471-484B-BE74-C0E57A25F2DC}">
          <p14:sldIdLst>
            <p14:sldId id="392"/>
            <p14:sldId id="389"/>
            <p14:sldId id="396"/>
            <p14:sldId id="395"/>
            <p14:sldId id="397"/>
            <p14:sldId id="401"/>
          </p14:sldIdLst>
        </p14:section>
        <p14:section name="SG Baking" id="{7883FEB1-FAA5-4094-982D-CAF0B28BDE66}">
          <p14:sldIdLst>
            <p14:sldId id="483"/>
            <p14:sldId id="488"/>
            <p14:sldId id="485"/>
            <p14:sldId id="355"/>
            <p14:sldId id="490"/>
            <p14:sldId id="474"/>
            <p14:sldId id="475"/>
            <p14:sldId id="476"/>
            <p14:sldId id="568"/>
            <p14:sldId id="408"/>
            <p14:sldId id="411"/>
            <p14:sldId id="569"/>
            <p14:sldId id="414"/>
            <p14:sldId id="570"/>
            <p14:sldId id="571"/>
            <p14:sldId id="413"/>
            <p14:sldId id="415"/>
            <p14:sldId id="573"/>
            <p14:sldId id="417"/>
            <p14:sldId id="572"/>
            <p14:sldId id="404"/>
            <p14:sldId id="405"/>
            <p14:sldId id="484"/>
            <p14:sldId id="489"/>
          </p14:sldIdLst>
        </p14:section>
        <p14:section name="AO Capsules" id="{DDEB5984-82F3-4813-8B3B-4BA20441F6CB}">
          <p14:sldIdLst>
            <p14:sldId id="345"/>
            <p14:sldId id="346"/>
            <p14:sldId id="347"/>
            <p14:sldId id="348"/>
            <p14:sldId id="349"/>
            <p14:sldId id="350"/>
            <p14:sldId id="453"/>
            <p14:sldId id="410"/>
            <p14:sldId id="400"/>
            <p14:sldId id="52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9068"/>
    <a:srgbClr val="DDD9D3"/>
    <a:srgbClr val="9E9E9E"/>
    <a:srgbClr val="DE435B"/>
    <a:srgbClr val="2827DD"/>
    <a:srgbClr val="434548"/>
    <a:srgbClr val="A886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autoAdjust="0"/>
    <p:restoredTop sz="50556" autoAdjust="0"/>
  </p:normalViewPr>
  <p:slideViewPr>
    <p:cSldViewPr>
      <p:cViewPr varScale="1">
        <p:scale>
          <a:sx n="62" d="100"/>
          <a:sy n="62" d="100"/>
        </p:scale>
        <p:origin x="954" y="66"/>
      </p:cViewPr>
      <p:guideLst>
        <p:guide orient="horz" pos="1620"/>
        <p:guide pos="2880"/>
      </p:guideLst>
    </p:cSldViewPr>
  </p:slideViewPr>
  <p:outlineViewPr>
    <p:cViewPr>
      <p:scale>
        <a:sx n="33" d="100"/>
        <a:sy n="33" d="100"/>
      </p:scale>
      <p:origin x="0" y="0"/>
    </p:cViewPr>
  </p:outlineViewPr>
  <p:notesTextViewPr>
    <p:cViewPr>
      <p:scale>
        <a:sx n="150" d="100"/>
        <a:sy n="150" d="100"/>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D4A0D6-C34A-402D-89DD-6A1F164E8EAC}" type="datetimeFigureOut">
              <a:rPr lang="en-US" smtClean="0"/>
              <a:t>10/31/2021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A2B198-9E6C-4E03-841A-3B3CD415335D}" type="slidenum">
              <a:rPr lang="en-US" smtClean="0"/>
              <a:t>‹#›</a:t>
            </a:fld>
            <a:endParaRPr lang="en-US"/>
          </a:p>
        </p:txBody>
      </p:sp>
    </p:spTree>
    <p:extLst>
      <p:ext uri="{BB962C8B-B14F-4D97-AF65-F5344CB8AC3E}">
        <p14:creationId xmlns:p14="http://schemas.microsoft.com/office/powerpoint/2010/main" val="25932255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ED480C-F612-4A46-A007-95E20FB2BDDF}" type="datetimeFigureOut">
              <a:rPr lang="en-US" smtClean="0"/>
              <a:pPr/>
              <a:t>10/31/2021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D77727-1FBB-44D0-8DD9-DAE5152BD184}" type="slidenum">
              <a:rPr lang="en-US" smtClean="0"/>
              <a:pPr/>
              <a:t>‹#›</a:t>
            </a:fld>
            <a:endParaRPr lang="en-US" dirty="0"/>
          </a:p>
        </p:txBody>
      </p:sp>
    </p:spTree>
    <p:extLst>
      <p:ext uri="{BB962C8B-B14F-4D97-AF65-F5344CB8AC3E}">
        <p14:creationId xmlns:p14="http://schemas.microsoft.com/office/powerpoint/2010/main" val="3030127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a:t>
            </a:fld>
            <a:endParaRPr lang="en-US" dirty="0"/>
          </a:p>
        </p:txBody>
      </p:sp>
    </p:spTree>
    <p:extLst>
      <p:ext uri="{BB962C8B-B14F-4D97-AF65-F5344CB8AC3E}">
        <p14:creationId xmlns:p14="http://schemas.microsoft.com/office/powerpoint/2010/main" val="128302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just to touch on a few general goals.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endParaRPr lang="en-US" baseline="0" dirty="0"/>
          </a:p>
          <a:p>
            <a:pPr lvl="0"/>
            <a:endParaRPr lang="en-US" baseline="0" dirty="0"/>
          </a:p>
          <a:p>
            <a:pPr lvl="0"/>
            <a:r>
              <a:rPr lang="en-US" baseline="0" dirty="0"/>
              <a:t>First off, we wanted to a pipeline where the smallest number of artist created templates could drive the shading response of the entire game, down to every pixel in a material. </a:t>
            </a:r>
          </a:p>
          <a:p>
            <a:pPr lvl="0"/>
            <a:endParaRPr lang="en-US" b="1" baseline="0" dirty="0"/>
          </a:p>
          <a:p>
            <a:pPr lvl="0"/>
            <a:r>
              <a:rPr lang="en-US" b="1" baseline="0" dirty="0"/>
              <a:t>[CLICK]</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10</a:t>
            </a:fld>
            <a:endParaRPr lang="en-US" dirty="0"/>
          </a:p>
        </p:txBody>
      </p:sp>
    </p:spTree>
    <p:extLst>
      <p:ext uri="{BB962C8B-B14F-4D97-AF65-F5344CB8AC3E}">
        <p14:creationId xmlns:p14="http://schemas.microsoft.com/office/powerpoint/2010/main" val="2548056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Transition</a:t>
            </a:r>
            <a:r>
              <a:rPr lang="en-US" baseline="0" dirty="0"/>
              <a:t> to Nate to talk about our </a:t>
            </a:r>
            <a:r>
              <a:rPr lang="en-US" baseline="0"/>
              <a:t>lighting pipeline.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100</a:t>
            </a:fld>
            <a:endParaRPr lang="en-US" dirty="0"/>
          </a:p>
        </p:txBody>
      </p:sp>
    </p:spTree>
    <p:extLst>
      <p:ext uri="{BB962C8B-B14F-4D97-AF65-F5344CB8AC3E}">
        <p14:creationId xmlns:p14="http://schemas.microsoft.com/office/powerpoint/2010/main" val="41008533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switch gears</a:t>
            </a:r>
            <a:r>
              <a:rPr lang="en-US" baseline="0" dirty="0"/>
              <a:t> a bit, we’ve covered a lot of our art production processes that allowed us to achieve really consistent high quality assets, but all of this effort is wasted if our lighting and post processing doesn’t show it in the best light.</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101</a:t>
            </a:fld>
            <a:endParaRPr lang="en-US" dirty="0"/>
          </a:p>
        </p:txBody>
      </p:sp>
    </p:spTree>
    <p:extLst>
      <p:ext uri="{BB962C8B-B14F-4D97-AF65-F5344CB8AC3E}">
        <p14:creationId xmlns:p14="http://schemas.microsoft.com/office/powerpoint/2010/main" val="21790972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a:t>
            </a:r>
            <a:r>
              <a:rPr lang="en-US" baseline="0" dirty="0"/>
              <a:t> get post processing out of the way really quickly, mostly just to show how integral it is to our look, without any one feature necessarily jumping out to the player.  Here you can see a scene in game from the roundtable room of Westminster Palace.</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102</a:t>
            </a:fld>
            <a:endParaRPr lang="en-US" dirty="0"/>
          </a:p>
        </p:txBody>
      </p:sp>
    </p:spTree>
    <p:extLst>
      <p:ext uri="{BB962C8B-B14F-4D97-AF65-F5344CB8AC3E}">
        <p14:creationId xmlns:p14="http://schemas.microsoft.com/office/powerpoint/2010/main" val="40148007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it is with post processing disabled.</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103</a:t>
            </a:fld>
            <a:endParaRPr lang="en-US" dirty="0"/>
          </a:p>
        </p:txBody>
      </p:sp>
    </p:spTree>
    <p:extLst>
      <p:ext uri="{BB962C8B-B14F-4D97-AF65-F5344CB8AC3E}">
        <p14:creationId xmlns:p14="http://schemas.microsoft.com/office/powerpoint/2010/main" val="893502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list of all of the full screen </a:t>
            </a:r>
            <a:r>
              <a:rPr lang="en-US" dirty="0" err="1"/>
              <a:t>fx</a:t>
            </a:r>
            <a:r>
              <a:rPr lang="en-US" baseline="0" dirty="0"/>
              <a:t> that are used to achieve this.  I’m not going to go through each of these, as honestly there is nothing ground breaking in any one thing.</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104</a:t>
            </a:fld>
            <a:endParaRPr lang="en-US" dirty="0"/>
          </a:p>
        </p:txBody>
      </p:sp>
    </p:spTree>
    <p:extLst>
      <p:ext uri="{BB962C8B-B14F-4D97-AF65-F5344CB8AC3E}">
        <p14:creationId xmlns:p14="http://schemas.microsoft.com/office/powerpoint/2010/main" val="29068475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My point here is more about the usage of </a:t>
            </a:r>
            <a:r>
              <a:rPr lang="en-US" baseline="0" dirty="0" err="1"/>
              <a:t>fullscreen</a:t>
            </a:r>
            <a:r>
              <a:rPr lang="en-US" baseline="0" dirty="0"/>
              <a:t> </a:t>
            </a:r>
            <a:r>
              <a:rPr lang="en-US" baseline="0" dirty="0" err="1"/>
              <a:t>fx</a:t>
            </a:r>
            <a:r>
              <a:rPr lang="en-US" baseline="0" dirty="0"/>
              <a:t> and the image quality being more from the sum of the parts.  Some things might jump out at you when I flip back and forth between those images, but hopefully to people playing the game, there isn’t any one thing that stands out as used gratuitously. </a:t>
            </a:r>
            <a:r>
              <a:rPr lang="en-US" b="1"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also wanted to make sure that in our lighting process that we made a very clear distinction between what we considered lighting and post processing.  Our general guidelines are that the underlying lighting in a scene is as physically informed by the natural world as possible, in terms of relative intensities and light temperature.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Further stylization of palette or mood should then be done through grading and post processing.  This means no tinting lights of to make a scene cooler.  Light it as if you were shooting on a physical location, and grade it as you would in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105</a:t>
            </a:fld>
            <a:endParaRPr lang="en-US" dirty="0"/>
          </a:p>
        </p:txBody>
      </p:sp>
    </p:spTree>
    <p:extLst>
      <p:ext uri="{BB962C8B-B14F-4D97-AF65-F5344CB8AC3E}">
        <p14:creationId xmlns:p14="http://schemas.microsoft.com/office/powerpoint/2010/main" val="8819099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leads us into balancing lighting and exposure.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concept allowed us to share local lights and skies between scenes, and have consistent results between camera exposure, sky intensity, and particle effects, all properly balanced in HDR.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do this, we made a lot of effort in pre-production to set standards for exposure for various conditions, including time of day and weather.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would then balance a wide range of illumination types against this.  This included setting ranges of HDR sky intensities as appropriate to each condition and testing interior lighting and various local light fixtures, with intensity scales relatively appropriate to each illumination type.</a:t>
            </a:r>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106</a:t>
            </a:fld>
            <a:endParaRPr lang="en-US" dirty="0"/>
          </a:p>
        </p:txBody>
      </p:sp>
    </p:spTree>
    <p:extLst>
      <p:ext uri="{BB962C8B-B14F-4D97-AF65-F5344CB8AC3E}">
        <p14:creationId xmlns:p14="http://schemas.microsoft.com/office/powerpoint/2010/main" val="14119413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a quick</a:t>
            </a:r>
            <a:r>
              <a:rPr lang="en-US" baseline="0" dirty="0"/>
              <a:t> example of exposure balance and grading in action, here’s our same round table scene from before.  This version is from an earlier section of the game, during a day time council meeting of the knights.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107</a:t>
            </a:fld>
            <a:endParaRPr lang="en-US" dirty="0"/>
          </a:p>
        </p:txBody>
      </p:sp>
    </p:spTree>
    <p:extLst>
      <p:ext uri="{BB962C8B-B14F-4D97-AF65-F5344CB8AC3E}">
        <p14:creationId xmlns:p14="http://schemas.microsoft.com/office/powerpoint/2010/main" val="26532411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another shot from later in the game.</a:t>
            </a:r>
            <a:r>
              <a:rPr lang="en-US" baseline="0" dirty="0"/>
              <a:t>  Exact same lighting, but a quick grading adjustment paints a scene with a much more somber mood.</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108</a:t>
            </a:fld>
            <a:endParaRPr lang="en-US" dirty="0"/>
          </a:p>
        </p:txBody>
      </p:sp>
    </p:spTree>
    <p:extLst>
      <p:ext uri="{BB962C8B-B14F-4D97-AF65-F5344CB8AC3E}">
        <p14:creationId xmlns:p14="http://schemas.microsoft.com/office/powerpoint/2010/main" val="38019184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a:t>
            </a:r>
            <a:r>
              <a:rPr lang="en-US" baseline="0" dirty="0"/>
              <a:t> another one from an evening scene.  Now the lighting looks quite different, but, the cool thing is… it really isn’t.</a:t>
            </a:r>
          </a:p>
          <a:p>
            <a:endParaRPr lang="en-US" baseline="0" dirty="0"/>
          </a:p>
          <a:p>
            <a:r>
              <a:rPr lang="en-US" baseline="0" dirty="0"/>
              <a:t>All that happened was the sky was swapped out to a night version, the sun key lights from the windows were turned off, and the exposure was brought up to our night time interior range.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109</a:t>
            </a:fld>
            <a:endParaRPr lang="en-US" dirty="0"/>
          </a:p>
        </p:txBody>
      </p:sp>
    </p:spTree>
    <p:extLst>
      <p:ext uri="{BB962C8B-B14F-4D97-AF65-F5344CB8AC3E}">
        <p14:creationId xmlns:p14="http://schemas.microsoft.com/office/powerpoint/2010/main" val="3836879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aseline="0" dirty="0"/>
              <a:t>And we wanted to radically improve the texturing process.</a:t>
            </a:r>
          </a:p>
          <a:p>
            <a:pPr lvl="0"/>
            <a:endParaRPr lang="en-US" baseline="0" dirty="0"/>
          </a:p>
          <a:p>
            <a:pPr lvl="0"/>
            <a:r>
              <a:rPr lang="en-US" baseline="0" dirty="0"/>
              <a:t>Personally, I feel like creating shading utility maps, such as roughness, </a:t>
            </a:r>
            <a:r>
              <a:rPr lang="en-US" baseline="0" dirty="0" err="1"/>
              <a:t>fresnel</a:t>
            </a:r>
            <a:r>
              <a:rPr lang="en-US" baseline="0" dirty="0"/>
              <a:t> intensity, and specular is not a process that is very suited to a hand authored texture.  An artist can make any one asset look great in isolation, but throw a much larger team into the mix, all authoring their own textures from scratch, and you will get a pronounced consistency and quality drift as production scales up.  </a:t>
            </a:r>
          </a:p>
          <a:p>
            <a:pPr lvl="0"/>
            <a:endParaRPr lang="en-US" baseline="0" dirty="0"/>
          </a:p>
          <a:p>
            <a:pPr lvl="0"/>
            <a:r>
              <a:rPr lang="en-US" baseline="0" dirty="0"/>
              <a:t>To me an ideal system is where an artist can indicate: </a:t>
            </a:r>
          </a:p>
          <a:p>
            <a:pPr lvl="0"/>
            <a:endParaRPr lang="en-US" baseline="0" dirty="0"/>
          </a:p>
          <a:p>
            <a:pPr lvl="0"/>
            <a:r>
              <a:rPr lang="en-US" baseline="0" dirty="0"/>
              <a:t>‘I want metal here, it’s tarnished here, and dust builds up here’ </a:t>
            </a:r>
          </a:p>
          <a:p>
            <a:pPr lvl="0"/>
            <a:endParaRPr lang="en-US" baseline="0" dirty="0"/>
          </a:p>
          <a:p>
            <a:pPr lvl="0"/>
            <a:r>
              <a:rPr lang="en-US" baseline="0" dirty="0"/>
              <a:t>It still is a highly creative process, just a little more intuitive than manipulating pixel intensities in a map</a:t>
            </a:r>
            <a:endParaRPr lang="en-US" dirty="0"/>
          </a:p>
          <a:p>
            <a:pPr lvl="1"/>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11</a:t>
            </a:fld>
            <a:endParaRPr lang="en-US" dirty="0"/>
          </a:p>
        </p:txBody>
      </p:sp>
    </p:spTree>
    <p:extLst>
      <p:ext uri="{BB962C8B-B14F-4D97-AF65-F5344CB8AC3E}">
        <p14:creationId xmlns:p14="http://schemas.microsoft.com/office/powerpoint/2010/main" val="12405172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fixture</a:t>
            </a:r>
            <a:r>
              <a:rPr lang="en-US" baseline="0" dirty="0"/>
              <a:t> light rigs you see are </a:t>
            </a:r>
            <a:r>
              <a:rPr lang="en-US" dirty="0"/>
              <a:t>the exact</a:t>
            </a:r>
            <a:r>
              <a:rPr lang="en-US" baseline="0" dirty="0"/>
              <a:t> same ones from the day scenes, but with the higher camera exposure, and lower ambient light, suddenly their effect is perceptually more pronounced.</a:t>
            </a:r>
          </a:p>
          <a:p>
            <a:endParaRPr lang="en-US" baseline="0" dirty="0"/>
          </a:p>
          <a:p>
            <a:r>
              <a:rPr lang="en-US" baseline="0" dirty="0"/>
              <a:t>Not only did following these strict guidelines make for much more convincing scenes, working in a wide range of exposures, it also saved quite a bit of lighting time.  As an example, after the initial round table room scene, I was able to make all three other variant round table scenes, for different acts of the game, in a single day, with little fuss.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110</a:t>
            </a:fld>
            <a:endParaRPr lang="en-US" dirty="0"/>
          </a:p>
        </p:txBody>
      </p:sp>
    </p:spTree>
    <p:extLst>
      <p:ext uri="{BB962C8B-B14F-4D97-AF65-F5344CB8AC3E}">
        <p14:creationId xmlns:p14="http://schemas.microsoft.com/office/powerpoint/2010/main" val="29546679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an example of out light fixture standardization, in the image here you can see the exact same incandescent light rigs, and their effect in various exposures.  Besides standardizing lighting, this helped make sure that any light source FX, such as filaments and candles, were balanced in the same exposure range as the lights.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a:t>
            </a:r>
            <a:r>
              <a:rPr lang="en-US" baseline="0" dirty="0"/>
              <a:t> concept also allowed us to share light fixtures among the entire lighting team.  We piggy-backed off the environment team’s instancing pipeline to create a database for both physical light fixtures and any number of variant light rigs for them.  These light rigs would then would snap automatically to the fixture instance at the a defined locator.  </a:t>
            </a:r>
          </a:p>
          <a:p>
            <a:endParaRPr lang="en-US" baseline="0" dirty="0"/>
          </a:p>
          <a:p>
            <a:r>
              <a:rPr lang="en-US" baseline="0" dirty="0"/>
              <a:t>With this pipeline we were able to spend more time carefully balancing the illumination of each light type to be appropriate to our exposure scale and light temperature.  It also let us put more time into handcrafting custom beauty lights in the rig to make the fixture look extra convincing.</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Also, if we found performance issues with certain fixture rigs, as we could address the problem at a single source and propagate throughout any levels it was used in.</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111</a:t>
            </a:fld>
            <a:endParaRPr lang="en-US" dirty="0"/>
          </a:p>
        </p:txBody>
      </p:sp>
    </p:spTree>
    <p:extLst>
      <p:ext uri="{BB962C8B-B14F-4D97-AF65-F5344CB8AC3E}">
        <p14:creationId xmlns:p14="http://schemas.microsoft.com/office/powerpoint/2010/main" val="38363813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we have a few samples of light fixtures from the database.  Lighting artists starting on a new environment could rummage through our instance ‘warehouse’ of available fixtures and spend more time working on broad strokes of tone, composition, and mood versus reinventing the wheel over and over.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What you see here is just a small subset of our generic light instances and rigs.  We had much more than this in the database.</a:t>
            </a:r>
          </a:p>
          <a:p>
            <a:endParaRPr lang="en-US" baseline="0" dirty="0"/>
          </a:p>
          <a:p>
            <a:r>
              <a:rPr lang="en-US" baseline="0" dirty="0"/>
              <a:t>The running joke was that in the instance database we had over 100 unique light fixtures, and only 3 unique couches.  The punchline is that it was not a joke.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they are also prepackaged with balanced particle FX as well.  We even had rainy exterior variants rigs that faked a higher density of rain and illumination of droplets near the light source, as well as water running down the globe of the fixture itself.</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112</a:t>
            </a:fld>
            <a:endParaRPr lang="en-US" dirty="0"/>
          </a:p>
        </p:txBody>
      </p:sp>
    </p:spTree>
    <p:extLst>
      <p:ext uri="{BB962C8B-B14F-4D97-AF65-F5344CB8AC3E}">
        <p14:creationId xmlns:p14="http://schemas.microsoft.com/office/powerpoint/2010/main" val="37351199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shows and example of how we tested and balanced our exposure.  We have this generic atrium environment</a:t>
            </a:r>
            <a:r>
              <a:rPr lang="en-US" baseline="0" dirty="0"/>
              <a:t> that we populate with a range of lighting fixture types, and then make a sky rig for various times of day.  </a:t>
            </a:r>
          </a:p>
          <a:p>
            <a:endParaRPr lang="en-US" baseline="0" dirty="0"/>
          </a:p>
          <a:p>
            <a:r>
              <a:rPr lang="en-US" baseline="0" dirty="0"/>
              <a:t>This video is from earlier in pre-production, so the emissive and HDR numbers don’t really match at all with the final game, but I think it paints the concept well of how we tested and established these guidelines.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113</a:t>
            </a:fld>
            <a:endParaRPr lang="en-US" dirty="0"/>
          </a:p>
        </p:txBody>
      </p:sp>
    </p:spTree>
    <p:extLst>
      <p:ext uri="{BB962C8B-B14F-4D97-AF65-F5344CB8AC3E}">
        <p14:creationId xmlns:p14="http://schemas.microsoft.com/office/powerpoint/2010/main" val="12904120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a:t>
            </a:r>
            <a:r>
              <a:rPr lang="en-US" baseline="0" dirty="0"/>
              <a:t> talk briefly about our volumetric lighting features and techniques to apply them.  For the sake of time I’m going to breeze through this section.</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114</a:t>
            </a:fld>
            <a:endParaRPr lang="en-US" dirty="0"/>
          </a:p>
        </p:txBody>
      </p:sp>
    </p:spTree>
    <p:extLst>
      <p:ext uri="{BB962C8B-B14F-4D97-AF65-F5344CB8AC3E}">
        <p14:creationId xmlns:p14="http://schemas.microsoft.com/office/powerpoint/2010/main" val="41752626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Given our setting of industrial revolution, Victorian London, we particularly wanted a visceral sense of thickness to the air to be a key look of our world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endParaRPr lang="en-US" baseline="0" dirty="0"/>
          </a:p>
          <a:p>
            <a:r>
              <a:rPr lang="en-US" baseline="0" dirty="0"/>
              <a:t>This includes haze around local lights, but also general atmospherics and shape grading.  Besides conveying s</a:t>
            </a:r>
            <a:r>
              <a:rPr lang="en-US" b="0" baseline="0" dirty="0"/>
              <a:t>trong sense of mood, but also was used as a compositional device to deliberately lead the players eye as appropriate to game</a:t>
            </a:r>
            <a:r>
              <a:rPr lang="en-US" baseline="0" dirty="0"/>
              <a:t>play and storytelling.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endParaRPr lang="en-US" baseline="0" dirty="0"/>
          </a:p>
          <a:p>
            <a:r>
              <a:rPr lang="en-US" baseline="0" dirty="0"/>
              <a:t>We used a ton of </a:t>
            </a:r>
            <a:r>
              <a:rPr lang="en-US" baseline="0" dirty="0" err="1"/>
              <a:t>volumetrics</a:t>
            </a:r>
            <a:r>
              <a:rPr lang="en-US" baseline="0" dirty="0"/>
              <a:t> in every single scene of that game, often in unexpected ways.  We hate game linear fog, and try to replace it with </a:t>
            </a:r>
            <a:r>
              <a:rPr lang="en-US" baseline="0" dirty="0" err="1"/>
              <a:t>volumetrics</a:t>
            </a:r>
            <a:r>
              <a:rPr lang="en-US" baseline="0" dirty="0"/>
              <a:t> as much as possible.</a:t>
            </a:r>
          </a:p>
          <a:p>
            <a:endParaRPr lang="en-US" baseline="0" dirty="0"/>
          </a:p>
          <a:p>
            <a:r>
              <a:rPr lang="en-US" baseline="0" dirty="0"/>
              <a:t>We often had in excess of 50 or more volumetric lights, so we were careful to reserve the most expensive features, such as shadows and gobos, for a handful of lights that would make the biggest impact</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115</a:t>
            </a:fld>
            <a:endParaRPr lang="en-US" dirty="0"/>
          </a:p>
        </p:txBody>
      </p:sp>
    </p:spTree>
    <p:extLst>
      <p:ext uri="{BB962C8B-B14F-4D97-AF65-F5344CB8AC3E}">
        <p14:creationId xmlns:p14="http://schemas.microsoft.com/office/powerpoint/2010/main" val="20977061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comparison, here you can see our roundtable environment with </a:t>
            </a:r>
            <a:r>
              <a:rPr lang="en-US" dirty="0" err="1"/>
              <a:t>volumetrics</a:t>
            </a:r>
            <a:r>
              <a:rPr lang="en-US" dirty="0"/>
              <a:t> enabled</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116</a:t>
            </a:fld>
            <a:endParaRPr lang="en-US" dirty="0"/>
          </a:p>
        </p:txBody>
      </p:sp>
    </p:spTree>
    <p:extLst>
      <p:ext uri="{BB962C8B-B14F-4D97-AF65-F5344CB8AC3E}">
        <p14:creationId xmlns:p14="http://schemas.microsoft.com/office/powerpoint/2010/main" val="19100191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disabled.  Notice there is almost no linear fog</a:t>
            </a:r>
            <a:r>
              <a:rPr lang="en-US" baseline="0" dirty="0"/>
              <a:t> present in the scene, other than a really subtle background layer.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117</a:t>
            </a:fld>
            <a:endParaRPr lang="en-US" dirty="0"/>
          </a:p>
        </p:txBody>
      </p:sp>
    </p:spTree>
    <p:extLst>
      <p:ext uri="{BB962C8B-B14F-4D97-AF65-F5344CB8AC3E}">
        <p14:creationId xmlns:p14="http://schemas.microsoft.com/office/powerpoint/2010/main" val="22922632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just really quickly run through our basic volumetric</a:t>
            </a:r>
            <a:r>
              <a:rPr lang="en-US" baseline="0" dirty="0"/>
              <a:t> feature types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118</a:t>
            </a:fld>
            <a:endParaRPr lang="en-US" dirty="0"/>
          </a:p>
        </p:txBody>
      </p:sp>
    </p:spTree>
    <p:extLst>
      <p:ext uri="{BB962C8B-B14F-4D97-AF65-F5344CB8AC3E}">
        <p14:creationId xmlns:p14="http://schemas.microsoft.com/office/powerpoint/2010/main" val="230670155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lights were used at the center of local lights </a:t>
            </a:r>
            <a:r>
              <a:rPr lang="en-US" baseline="0" dirty="0"/>
              <a:t>and simulated a single bounce scattering of a point light through a medium.  In our case the medium is driven by the linear fog density times intensity of the point light itself.  </a:t>
            </a:r>
          </a:p>
          <a:p>
            <a:endParaRPr lang="en-US" baseline="0" dirty="0"/>
          </a:p>
          <a:p>
            <a:r>
              <a:rPr lang="en-US" baseline="0" dirty="0"/>
              <a:t>These were very cheap, and we used them both as they were intended around local light sources, but also as general fog volumes, by hiding the intense emission point behind a wall or floor.</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119</a:t>
            </a:fld>
            <a:endParaRPr lang="en-US" dirty="0"/>
          </a:p>
        </p:txBody>
      </p:sp>
    </p:spTree>
    <p:extLst>
      <p:ext uri="{BB962C8B-B14F-4D97-AF65-F5344CB8AC3E}">
        <p14:creationId xmlns:p14="http://schemas.microsoft.com/office/powerpoint/2010/main" val="158195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how did</a:t>
            </a:r>
            <a:r>
              <a:rPr lang="en-US" baseline="0" dirty="0"/>
              <a:t> we solve this problem?</a:t>
            </a:r>
            <a:r>
              <a:rPr lang="en-US" b="1" baseline="0" dirty="0"/>
              <a:t>[CLICK]</a:t>
            </a:r>
          </a:p>
          <a:p>
            <a:pPr lvl="0"/>
            <a:endParaRPr lang="en-US" baseline="0" dirty="0"/>
          </a:p>
          <a:p>
            <a:pPr lvl="0"/>
            <a:r>
              <a:rPr lang="en-US" baseline="0" dirty="0"/>
              <a:t>First we setup rules for a database of material templates.  </a:t>
            </a:r>
          </a:p>
          <a:p>
            <a:pPr lvl="0"/>
            <a:endParaRPr lang="en-US" baseline="0" dirty="0"/>
          </a:p>
          <a:p>
            <a:pPr marL="0" lvl="0" indent="0">
              <a:buFontTx/>
              <a:buNone/>
            </a:pPr>
            <a:r>
              <a:rPr lang="en-US" baseline="0" dirty="0"/>
              <a:t>So, to us, templates only define clinical shading response of researched materials.  We would put some basic color and spec maps on them for a baseline, put there was no artistic variation introduced to these. </a:t>
            </a:r>
          </a:p>
          <a:p>
            <a:pPr marL="0" lvl="0" indent="0">
              <a:buFontTx/>
              <a:buNone/>
            </a:pPr>
            <a:r>
              <a:rPr lang="en-US" b="1" baseline="0" dirty="0"/>
              <a:t>[CLICK]</a:t>
            </a:r>
          </a:p>
          <a:p>
            <a:pPr marL="0" lvl="0" indent="0">
              <a:buFontTx/>
              <a:buNone/>
            </a:pPr>
            <a:r>
              <a:rPr lang="en-US" baseline="0" dirty="0"/>
              <a:t> </a:t>
            </a:r>
          </a:p>
          <a:p>
            <a:pPr marL="0" lvl="0" indent="0">
              <a:buFontTx/>
              <a:buNone/>
            </a:pPr>
            <a:r>
              <a:rPr lang="en-US" baseline="0" dirty="0"/>
              <a:t>Templates would never go directly into game in any form.  You’ll notice a cross bevel in the normal map material of all of our templates.  This insured that no artist would accidently use them on a game asset.</a:t>
            </a:r>
          </a:p>
          <a:p>
            <a:pPr marL="0" lvl="0" indent="0">
              <a:buFontTx/>
              <a:buNone/>
            </a:pPr>
            <a:r>
              <a:rPr lang="en-US" b="1" baseline="0" dirty="0"/>
              <a:t>[CLICK]</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a:t>
            </a:fld>
            <a:endParaRPr lang="en-US" dirty="0"/>
          </a:p>
        </p:txBody>
      </p:sp>
    </p:spTree>
    <p:extLst>
      <p:ext uri="{BB962C8B-B14F-4D97-AF65-F5344CB8AC3E}">
        <p14:creationId xmlns:p14="http://schemas.microsoft.com/office/powerpoint/2010/main" val="4194920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 are our spot lights with light shafts enabled.  There is nothing too fancy about these, other than we optimized the hell out of them.  Without shadows enabled, by the end of the project we were able to generally get away with just 3-4 slices for any of these.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120</a:t>
            </a:fld>
            <a:endParaRPr lang="en-US" dirty="0"/>
          </a:p>
        </p:txBody>
      </p:sp>
    </p:spTree>
    <p:extLst>
      <p:ext uri="{BB962C8B-B14F-4D97-AF65-F5344CB8AC3E}">
        <p14:creationId xmlns:p14="http://schemas.microsoft.com/office/powerpoint/2010/main" val="81242892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here’s the same spot light with light shaft shadows enabled.  We would need a higher slice count on these to avoid ugly stepping, so these were a little more expensive and we’d have to be careful about their application.</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121</a:t>
            </a:fld>
            <a:endParaRPr lang="en-US" dirty="0"/>
          </a:p>
        </p:txBody>
      </p:sp>
    </p:spTree>
    <p:extLst>
      <p:ext uri="{BB962C8B-B14F-4D97-AF65-F5344CB8AC3E}">
        <p14:creationId xmlns:p14="http://schemas.microsoft.com/office/powerpoint/2010/main" val="2660453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here’s a spot light with shadows and a texture gobo</a:t>
            </a:r>
            <a:r>
              <a:rPr lang="en-US" baseline="0" dirty="0"/>
              <a:t> enabled.  These would need even higher slice counts, so we only used these when they really made a big impact to the player, such as on the lanterns used for gameplay.</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122</a:t>
            </a:fld>
            <a:endParaRPr lang="en-US" dirty="0"/>
          </a:p>
        </p:txBody>
      </p:sp>
    </p:spTree>
    <p:extLst>
      <p:ext uri="{BB962C8B-B14F-4D97-AF65-F5344CB8AC3E}">
        <p14:creationId xmlns:p14="http://schemas.microsoft.com/office/powerpoint/2010/main" val="466776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same cheap</a:t>
            </a:r>
            <a:r>
              <a:rPr lang="en-US" baseline="0" dirty="0"/>
              <a:t> spot light </a:t>
            </a:r>
            <a:r>
              <a:rPr lang="en-US" baseline="0" dirty="0" err="1"/>
              <a:t>light</a:t>
            </a:r>
            <a:r>
              <a:rPr lang="en-US" baseline="0" dirty="0"/>
              <a:t> shaft from earlier, but mucking with the spot light penumbra and near and far attenuation, we are able to diffuse the look to more of a blob primitive shape.  This light only has 2 slices and is incredibly cheap.</a:t>
            </a:r>
          </a:p>
          <a:p>
            <a:endParaRPr lang="en-US" baseline="0" dirty="0"/>
          </a:p>
          <a:p>
            <a:r>
              <a:rPr lang="en-US" baseline="0" dirty="0"/>
              <a:t>We used light-shaft-only spot lights like this to sculpt general scene atmospheric compositions, without a really clear emission point.</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123</a:t>
            </a:fld>
            <a:endParaRPr lang="en-US" dirty="0"/>
          </a:p>
        </p:txBody>
      </p:sp>
    </p:spTree>
    <p:extLst>
      <p:ext uri="{BB962C8B-B14F-4D97-AF65-F5344CB8AC3E}">
        <p14:creationId xmlns:p14="http://schemas.microsoft.com/office/powerpoint/2010/main" val="16825464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I’ll flip through a few sample scenes so you can see how crucial this feature was to our look.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a:t>
            </a:r>
            <a:r>
              <a:rPr lang="en-US" baseline="0" dirty="0"/>
              <a:t> you see a scene with </a:t>
            </a:r>
            <a:r>
              <a:rPr lang="en-US" baseline="0" dirty="0" err="1"/>
              <a:t>volumetrics</a:t>
            </a:r>
            <a:r>
              <a:rPr lang="en-US" baseline="0" dirty="0"/>
              <a:t> turned off.</a:t>
            </a:r>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124</a:t>
            </a:fld>
            <a:endParaRPr lang="en-US" dirty="0"/>
          </a:p>
        </p:txBody>
      </p:sp>
    </p:spTree>
    <p:extLst>
      <p:ext uri="{BB962C8B-B14F-4D97-AF65-F5344CB8AC3E}">
        <p14:creationId xmlns:p14="http://schemas.microsoft.com/office/powerpoint/2010/main" val="9270751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the</a:t>
            </a:r>
            <a:r>
              <a:rPr lang="en-US" baseline="0" dirty="0"/>
              <a:t> actual scene from the game.  Not only are light sources much more convincing, but also the overall image has a significantly better composition focus, and the haze gives the scene a much more convincing mood and presence.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125</a:t>
            </a:fld>
            <a:endParaRPr lang="en-US" dirty="0"/>
          </a:p>
        </p:txBody>
      </p:sp>
    </p:spTree>
    <p:extLst>
      <p:ext uri="{BB962C8B-B14F-4D97-AF65-F5344CB8AC3E}">
        <p14:creationId xmlns:p14="http://schemas.microsoft.com/office/powerpoint/2010/main" val="212461335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here’s another example with </a:t>
            </a:r>
            <a:r>
              <a:rPr lang="en-US" baseline="0" dirty="0" err="1"/>
              <a:t>volumetrics</a:t>
            </a:r>
            <a:r>
              <a:rPr lang="en-US" baseline="0" dirty="0"/>
              <a:t> off.</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126</a:t>
            </a:fld>
            <a:endParaRPr lang="en-US" dirty="0"/>
          </a:p>
        </p:txBody>
      </p:sp>
    </p:spTree>
    <p:extLst>
      <p:ext uri="{BB962C8B-B14F-4D97-AF65-F5344CB8AC3E}">
        <p14:creationId xmlns:p14="http://schemas.microsoft.com/office/powerpoint/2010/main" val="10772562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a:t>
            </a:r>
          </a:p>
          <a:p>
            <a:endParaRPr lang="en-US" dirty="0"/>
          </a:p>
          <a:p>
            <a:r>
              <a:rPr lang="en-US" dirty="0"/>
              <a:t>Not only is the scene more compelling, but it’s also much more readable, as the atmospherics layer and silhouette foreground and mid ground objects for better separation</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127</a:t>
            </a:fld>
            <a:endParaRPr lang="en-US" dirty="0"/>
          </a:p>
        </p:txBody>
      </p:sp>
    </p:spTree>
    <p:extLst>
      <p:ext uri="{BB962C8B-B14F-4D97-AF65-F5344CB8AC3E}">
        <p14:creationId xmlns:p14="http://schemas.microsoft.com/office/powerpoint/2010/main" val="15508538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an even more dramatic</a:t>
            </a:r>
            <a:r>
              <a:rPr lang="en-US" baseline="0" dirty="0"/>
              <a:t> example of the compositional silhouetting effect.</a:t>
            </a:r>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128</a:t>
            </a:fld>
            <a:endParaRPr lang="en-US" dirty="0"/>
          </a:p>
        </p:txBody>
      </p:sp>
    </p:spTree>
    <p:extLst>
      <p:ext uri="{BB962C8B-B14F-4D97-AF65-F5344CB8AC3E}">
        <p14:creationId xmlns:p14="http://schemas.microsoft.com/office/powerpoint/2010/main" val="6545044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129</a:t>
            </a:fld>
            <a:endParaRPr lang="en-US" dirty="0"/>
          </a:p>
        </p:txBody>
      </p:sp>
    </p:spTree>
    <p:extLst>
      <p:ext uri="{BB962C8B-B14F-4D97-AF65-F5344CB8AC3E}">
        <p14:creationId xmlns:p14="http://schemas.microsoft.com/office/powerpoint/2010/main" val="172621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baseline="0" dirty="0"/>
              <a:t>Lastly, templates were only maintained by one artist for shading consistency. With how our system worked, early on this was even manageable for me as a small part time job, and later, the same for Scot, when he took over as shading and texturing lead.  This gave him plenty of time to spare, so we made him solve our character hair pipeline.  Just to keep busy.</a:t>
            </a:r>
          </a:p>
          <a:p>
            <a:pPr marL="0" lvl="0" indent="0">
              <a:buFontTx/>
              <a:buNone/>
            </a:pPr>
            <a:endParaRPr lang="en-US" baseline="0" dirty="0"/>
          </a:p>
          <a:p>
            <a:pPr marL="0" lvl="0" indent="0">
              <a:buFontTx/>
              <a:buNone/>
            </a:pPr>
            <a:r>
              <a:rPr lang="en-US" baseline="0" dirty="0"/>
              <a:t>At any rate, sticking to these rules allowed us to rebalance the shading response of every pixel of every material in the entire game in a few days.  It is not something I would recommend doing in the last week of production, but it is conceivably possible.  But still stupid.</a:t>
            </a:r>
            <a:endParaRPr lang="en-US" dirty="0"/>
          </a:p>
          <a:p>
            <a:pPr lvl="0"/>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13</a:t>
            </a:fld>
            <a:endParaRPr lang="en-US" dirty="0"/>
          </a:p>
        </p:txBody>
      </p:sp>
    </p:spTree>
    <p:extLst>
      <p:ext uri="{BB962C8B-B14F-4D97-AF65-F5344CB8AC3E}">
        <p14:creationId xmlns:p14="http://schemas.microsoft.com/office/powerpoint/2010/main" val="2827941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notice there is almost no linear fog</a:t>
            </a:r>
            <a:r>
              <a:rPr lang="en-US" baseline="0" dirty="0"/>
              <a:t> in our scenes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130</a:t>
            </a:fld>
            <a:endParaRPr lang="en-US" dirty="0"/>
          </a:p>
        </p:txBody>
      </p:sp>
    </p:spTree>
    <p:extLst>
      <p:ext uri="{BB962C8B-B14F-4D97-AF65-F5344CB8AC3E}">
        <p14:creationId xmlns:p14="http://schemas.microsoft.com/office/powerpoint/2010/main" val="289227203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airlights</a:t>
            </a:r>
            <a:r>
              <a:rPr lang="en-US" dirty="0"/>
              <a:t> here work</a:t>
            </a:r>
            <a:r>
              <a:rPr lang="en-US" baseline="0" dirty="0"/>
              <a:t> great in conjunction with the pilot light flame </a:t>
            </a:r>
            <a:r>
              <a:rPr lang="en-US" baseline="0" dirty="0" err="1"/>
              <a:t>FXto</a:t>
            </a:r>
            <a:r>
              <a:rPr lang="en-US" baseline="0" dirty="0"/>
              <a:t> make them much more convincingly integrated into the scene.  Our stupid tricks with diffuse light shafts and air lights hidden above the ceiling are used to sculpt the general haze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131</a:t>
            </a:fld>
            <a:endParaRPr lang="en-US" dirty="0"/>
          </a:p>
        </p:txBody>
      </p:sp>
    </p:spTree>
    <p:extLst>
      <p:ext uri="{BB962C8B-B14F-4D97-AF65-F5344CB8AC3E}">
        <p14:creationId xmlns:p14="http://schemas.microsoft.com/office/powerpoint/2010/main" val="294576695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one final example.</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132</a:t>
            </a:fld>
            <a:endParaRPr lang="en-US" dirty="0"/>
          </a:p>
        </p:txBody>
      </p:sp>
    </p:spTree>
    <p:extLst>
      <p:ext uri="{BB962C8B-B14F-4D97-AF65-F5344CB8AC3E}">
        <p14:creationId xmlns:p14="http://schemas.microsoft.com/office/powerpoint/2010/main" val="27379000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notice</a:t>
            </a:r>
            <a:r>
              <a:rPr lang="en-US" baseline="0" dirty="0"/>
              <a:t> how the </a:t>
            </a:r>
            <a:r>
              <a:rPr lang="en-US" baseline="0" dirty="0" err="1"/>
              <a:t>volumetrics</a:t>
            </a:r>
            <a:r>
              <a:rPr lang="en-US" baseline="0" dirty="0"/>
              <a:t> are very deliberately used to direct the viewers focus, and give a lot more depth to the scene.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133</a:t>
            </a:fld>
            <a:endParaRPr lang="en-US" dirty="0"/>
          </a:p>
        </p:txBody>
      </p:sp>
    </p:spTree>
    <p:extLst>
      <p:ext uri="{BB962C8B-B14F-4D97-AF65-F5344CB8AC3E}">
        <p14:creationId xmlns:p14="http://schemas.microsoft.com/office/powerpoint/2010/main" val="27474091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I’ve talked a little bit about dynamic lighting features, but given our game needing to run locked at 30 FPS, the perceived look of our game would only be as good as its worst case conditions, which would include a large amount of static baked lighting, by necessity.</a:t>
            </a:r>
          </a:p>
          <a:p>
            <a:endParaRPr lang="en-US" baseline="0" dirty="0"/>
          </a:p>
          <a:p>
            <a:r>
              <a:rPr lang="en-US" dirty="0"/>
              <a:t>We</a:t>
            </a:r>
            <a:r>
              <a:rPr lang="en-US" baseline="0" dirty="0"/>
              <a:t> had pushed so much on our material and specular model that we were determined to make sure that the quality of our material response wasn’t then lost in realistic production lighting.</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134</a:t>
            </a:fld>
            <a:endParaRPr lang="en-US" dirty="0"/>
          </a:p>
        </p:txBody>
      </p:sp>
    </p:spTree>
    <p:extLst>
      <p:ext uri="{BB962C8B-B14F-4D97-AF65-F5344CB8AC3E}">
        <p14:creationId xmlns:p14="http://schemas.microsoft.com/office/powerpoint/2010/main" val="29954853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the specific</a:t>
            </a:r>
            <a:r>
              <a:rPr lang="en-US" baseline="0" dirty="0"/>
              <a:t> features we implemented to achieve this, I’ll give a quick breakdown of a few of our render passes.  Hopefully this helps give a sense of where the various components of lighting in this scene is coming from.  The first thing you may notice is there is a lot of really subtle, but rich specular all over.</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135</a:t>
            </a:fld>
            <a:endParaRPr lang="en-US" dirty="0"/>
          </a:p>
        </p:txBody>
      </p:sp>
    </p:spTree>
    <p:extLst>
      <p:ext uri="{BB962C8B-B14F-4D97-AF65-F5344CB8AC3E}">
        <p14:creationId xmlns:p14="http://schemas.microsoft.com/office/powerpoint/2010/main" val="220596852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particularly</a:t>
            </a:r>
            <a:r>
              <a:rPr lang="en-US" baseline="0" dirty="0"/>
              <a:t> neat as this next image shows all of the dynamic lighting.  </a:t>
            </a:r>
          </a:p>
          <a:p>
            <a:endParaRPr lang="en-US" baseline="0" dirty="0"/>
          </a:p>
          <a:p>
            <a:r>
              <a:rPr lang="en-US" baseline="0" dirty="0"/>
              <a:t>Almost nothing.  Basically just the soft </a:t>
            </a:r>
            <a:r>
              <a:rPr lang="en-US" baseline="0" dirty="0" err="1"/>
              <a:t>volumetrics</a:t>
            </a:r>
            <a:r>
              <a:rPr lang="en-US" baseline="0" dirty="0"/>
              <a:t> and small localized lights around the candle fixtures.  In fact the only reason the candles are dynamic lights are so they can have an animated flicker, as well as affect the SSS material on the wax.</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136</a:t>
            </a:fld>
            <a:endParaRPr lang="en-US" dirty="0"/>
          </a:p>
        </p:txBody>
      </p:sp>
    </p:spTree>
    <p:extLst>
      <p:ext uri="{BB962C8B-B14F-4D97-AF65-F5344CB8AC3E}">
        <p14:creationId xmlns:p14="http://schemas.microsoft.com/office/powerpoint/2010/main" val="387305495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ambient diffuse pass.</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137</a:t>
            </a:fld>
            <a:endParaRPr lang="en-US" dirty="0"/>
          </a:p>
        </p:txBody>
      </p:sp>
    </p:spTree>
    <p:extLst>
      <p:ext uri="{BB962C8B-B14F-4D97-AF65-F5344CB8AC3E}">
        <p14:creationId xmlns:p14="http://schemas.microsoft.com/office/powerpoint/2010/main" val="50897987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a:t>
            </a:r>
            <a:r>
              <a:rPr lang="en-US" baseline="0" dirty="0"/>
              <a:t> the ambient specular.  Most of the specular in this scene is actually baked.</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138</a:t>
            </a:fld>
            <a:endParaRPr lang="en-US" dirty="0"/>
          </a:p>
        </p:txBody>
      </p:sp>
    </p:spTree>
    <p:extLst>
      <p:ext uri="{BB962C8B-B14F-4D97-AF65-F5344CB8AC3E}">
        <p14:creationId xmlns:p14="http://schemas.microsoft.com/office/powerpoint/2010/main" val="34563894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pass</a:t>
            </a:r>
            <a:r>
              <a:rPr lang="en-US" baseline="0" dirty="0"/>
              <a:t> shows our reflection probe sample points.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139</a:t>
            </a:fld>
            <a:endParaRPr lang="en-US" dirty="0"/>
          </a:p>
        </p:txBody>
      </p:sp>
    </p:spTree>
    <p:extLst>
      <p:ext uri="{BB962C8B-B14F-4D97-AF65-F5344CB8AC3E}">
        <p14:creationId xmlns:p14="http://schemas.microsoft.com/office/powerpoint/2010/main" val="1298954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here shows how</a:t>
            </a:r>
            <a:r>
              <a:rPr lang="en-US" baseline="0" dirty="0"/>
              <a:t> we standardized naming of materials.  We made sure every name was concise, and relatively accurate to the actual material.  Any garbage name like ‘shiny metal’ would instantly be tossed out of the library.</a:t>
            </a:r>
          </a:p>
          <a:p>
            <a:endParaRPr lang="en-US" baseline="0" dirty="0"/>
          </a:p>
          <a:p>
            <a:r>
              <a:rPr lang="en-US" baseline="0" dirty="0"/>
              <a:t>The last word would be the modifier of the base type, generally some form of entropy like degree of polish on metals.</a:t>
            </a:r>
          </a:p>
          <a:p>
            <a:endParaRPr lang="en-US" baseline="0" dirty="0"/>
          </a:p>
          <a:p>
            <a:r>
              <a:rPr lang="en-US" baseline="0" dirty="0"/>
              <a:t>At the very end would be a 3 digit integer to integrate the scale of this modifier.</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a:t>
            </a:fld>
            <a:endParaRPr lang="en-US" dirty="0"/>
          </a:p>
        </p:txBody>
      </p:sp>
    </p:spTree>
    <p:extLst>
      <p:ext uri="{BB962C8B-B14F-4D97-AF65-F5344CB8AC3E}">
        <p14:creationId xmlns:p14="http://schemas.microsoft.com/office/powerpoint/2010/main" val="306696211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ou</a:t>
            </a:r>
            <a:r>
              <a:rPr lang="en-US" baseline="0" dirty="0"/>
              <a:t>r view dependent reflection AO, which is used as an occlusion pass for the probes.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140</a:t>
            </a:fld>
            <a:endParaRPr lang="en-US" dirty="0"/>
          </a:p>
        </p:txBody>
      </p:sp>
    </p:spTree>
    <p:extLst>
      <p:ext uri="{BB962C8B-B14F-4D97-AF65-F5344CB8AC3E}">
        <p14:creationId xmlns:p14="http://schemas.microsoft.com/office/powerpoint/2010/main" val="35206944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an overview</a:t>
            </a:r>
            <a:r>
              <a:rPr lang="en-US" baseline="0" dirty="0"/>
              <a:t> of where our various lighting comes from, for dynamic lighting we only support Directional, Point, and Spot light types.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use a lot of dynamic lights and have a lot of great features to get high quality results out of them, but they are not particularly exciting, so I’m going to skip over them for the sake of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also have run-time occlusion capsules for shadowing into the ambient, which I will touch just a bit at the end very end.</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141</a:t>
            </a:fld>
            <a:endParaRPr lang="en-US" dirty="0"/>
          </a:p>
        </p:txBody>
      </p:sp>
    </p:spTree>
    <p:extLst>
      <p:ext uri="{BB962C8B-B14F-4D97-AF65-F5344CB8AC3E}">
        <p14:creationId xmlns:p14="http://schemas.microsoft.com/office/powerpoint/2010/main" val="9219835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baked lighting we have the light</a:t>
            </a:r>
            <a:r>
              <a:rPr lang="en-US" baseline="0" dirty="0"/>
              <a:t> maps, stored as Spherical Gaussians.  This is very important to the visual look of our game and I will elaborate on this in a bit.  </a:t>
            </a:r>
          </a:p>
          <a:p>
            <a:endParaRPr lang="en-US" baseline="0" dirty="0"/>
          </a:p>
          <a:p>
            <a:r>
              <a:rPr lang="en-US" baseline="0" dirty="0"/>
              <a:t>In addition to our standard lights we also have area lights for baked lighting, as well as sky and emissive materials. </a:t>
            </a:r>
            <a:r>
              <a:rPr lang="en-US" b="1" baseline="0" dirty="0"/>
              <a:t>[CLICK]</a:t>
            </a:r>
          </a:p>
          <a:p>
            <a:endParaRPr lang="en-US" baseline="0" dirty="0"/>
          </a:p>
          <a:p>
            <a:r>
              <a:rPr lang="en-US" baseline="0" dirty="0"/>
              <a:t>We also have reflection probes, which are locators we can place in the scene to render </a:t>
            </a:r>
            <a:r>
              <a:rPr lang="en-US" baseline="0" dirty="0" err="1"/>
              <a:t>cubemap</a:t>
            </a:r>
            <a:r>
              <a:rPr lang="en-US" baseline="0" dirty="0"/>
              <a:t> reflections from that location </a:t>
            </a:r>
            <a:r>
              <a:rPr lang="en-US" b="1" baseline="0" dirty="0"/>
              <a:t>[CLICK]</a:t>
            </a:r>
          </a:p>
          <a:p>
            <a:endParaRPr lang="en-US" baseline="0" dirty="0"/>
          </a:p>
          <a:p>
            <a:r>
              <a:rPr lang="en-US" baseline="0" dirty="0"/>
              <a:t>And finally we have reflection AO, which is also packed into the </a:t>
            </a:r>
            <a:r>
              <a:rPr lang="en-US" baseline="0" dirty="0" err="1"/>
              <a:t>lightmap</a:t>
            </a:r>
            <a:r>
              <a:rPr lang="en-US" baseline="0" dirty="0"/>
              <a:t> format</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142</a:t>
            </a:fld>
            <a:endParaRPr lang="en-US" dirty="0"/>
          </a:p>
        </p:txBody>
      </p:sp>
    </p:spTree>
    <p:extLst>
      <p:ext uri="{BB962C8B-B14F-4D97-AF65-F5344CB8AC3E}">
        <p14:creationId xmlns:p14="http://schemas.microsoft.com/office/powerpoint/2010/main" val="18753220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first briefly touch on the reflection probes</a:t>
            </a:r>
            <a:r>
              <a:rPr lang="en-US" baseline="0" dirty="0"/>
              <a:t> and ambient occlusion.  </a:t>
            </a:r>
          </a:p>
          <a:p>
            <a:endParaRPr lang="en-US" baseline="0" dirty="0"/>
          </a:p>
          <a:p>
            <a:r>
              <a:rPr lang="en-US" baseline="0" dirty="0"/>
              <a:t>For most of the project this was our primary means of baked reflections and we had many shortcomings stemming from this.  </a:t>
            </a:r>
          </a:p>
          <a:p>
            <a:endParaRPr lang="en-US" baseline="0" dirty="0"/>
          </a:p>
          <a:p>
            <a:r>
              <a:rPr lang="en-US" baseline="0" dirty="0"/>
              <a:t>They are still an important part of the lighting equation for us, but definitely have some problems.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143</a:t>
            </a:fld>
            <a:endParaRPr lang="en-US" dirty="0"/>
          </a:p>
        </p:txBody>
      </p:sp>
    </p:spTree>
    <p:extLst>
      <p:ext uri="{BB962C8B-B14F-4D97-AF65-F5344CB8AC3E}">
        <p14:creationId xmlns:p14="http://schemas.microsoft.com/office/powerpoint/2010/main" val="25154855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just to cover this quickly, spec</a:t>
            </a:r>
            <a:r>
              <a:rPr lang="en-US" baseline="0" dirty="0"/>
              <a:t> probes can be placed at any point in the scene.  Each will generate a HDR cube map at that location during the lighting bake. </a:t>
            </a:r>
            <a:r>
              <a:rPr lang="en-US" b="1" baseline="0" dirty="0"/>
              <a:t>[CLICK]</a:t>
            </a:r>
          </a:p>
          <a:p>
            <a:endParaRPr lang="en-US" baseline="0" dirty="0"/>
          </a:p>
          <a:p>
            <a:r>
              <a:rPr lang="en-US" baseline="0" dirty="0"/>
              <a:t>These cube maps are then applied as a reflective component to the objects nearest by.  </a:t>
            </a:r>
            <a:r>
              <a:rPr lang="en-US" b="1" baseline="0" dirty="0"/>
              <a:t>[CLICK]</a:t>
            </a:r>
          </a:p>
          <a:p>
            <a:endParaRPr lang="en-US" baseline="0" dirty="0"/>
          </a:p>
          <a:p>
            <a:r>
              <a:rPr lang="en-US" baseline="0" dirty="0"/>
              <a:t>The </a:t>
            </a:r>
            <a:r>
              <a:rPr lang="en-US" baseline="0" dirty="0" err="1"/>
              <a:t>cubemap</a:t>
            </a:r>
            <a:r>
              <a:rPr lang="en-US" baseline="0" dirty="0"/>
              <a:t> </a:t>
            </a:r>
            <a:r>
              <a:rPr lang="en-US" baseline="0" dirty="0" err="1"/>
              <a:t>mips</a:t>
            </a:r>
            <a:r>
              <a:rPr lang="en-US" baseline="0" dirty="0"/>
              <a:t> are then blended per pixel to approximate the material roughness, for a pretty convincing result. </a:t>
            </a:r>
            <a:r>
              <a:rPr lang="en-US" b="1"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I slide the roughness slider on the material on the mirror ball / torus in the middle of the room you will see the </a:t>
            </a:r>
            <a:r>
              <a:rPr lang="en-US" baseline="0" dirty="0" err="1"/>
              <a:t>mip</a:t>
            </a:r>
            <a:r>
              <a:rPr lang="en-US" baseline="0" dirty="0"/>
              <a:t> levels blending from the probe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144</a:t>
            </a:fld>
            <a:endParaRPr lang="en-US" dirty="0"/>
          </a:p>
        </p:txBody>
      </p:sp>
    </p:spTree>
    <p:extLst>
      <p:ext uri="{BB962C8B-B14F-4D97-AF65-F5344CB8AC3E}">
        <p14:creationId xmlns:p14="http://schemas.microsoft.com/office/powerpoint/2010/main" val="598066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a:t>
            </a:r>
            <a:r>
              <a:rPr lang="en-US" baseline="0" dirty="0"/>
              <a:t> may have also noticed that despite this being a cube map reflection, we actually have really nice shadow contact on the occluded parts of this object.  </a:t>
            </a:r>
          </a:p>
          <a:p>
            <a:endParaRPr lang="en-US" baseline="0" dirty="0"/>
          </a:p>
          <a:p>
            <a:r>
              <a:rPr lang="en-US" baseline="0" dirty="0"/>
              <a:t>This comes from our reflection </a:t>
            </a:r>
            <a:r>
              <a:rPr lang="en-US" baseline="0" dirty="0" err="1"/>
              <a:t>ao</a:t>
            </a:r>
            <a:r>
              <a:rPr lang="en-US" baseline="0" dirty="0"/>
              <a:t> pass, and it’s designed to prevent ugly glowing reflections from the probes in places that there shouldn’t be.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145</a:t>
            </a:fld>
            <a:endParaRPr lang="en-US" dirty="0"/>
          </a:p>
        </p:txBody>
      </p:sp>
    </p:spTree>
    <p:extLst>
      <p:ext uri="{BB962C8B-B14F-4D97-AF65-F5344CB8AC3E}">
        <p14:creationId xmlns:p14="http://schemas.microsoft.com/office/powerpoint/2010/main" val="1915391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what I mean as soon as I removed the reflection AO pass</a:t>
            </a:r>
            <a:r>
              <a:rPr lang="en-US" baseline="0" dirty="0"/>
              <a:t> and we get a weird milky highlight inside the torus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146</a:t>
            </a:fld>
            <a:endParaRPr lang="en-US" dirty="0"/>
          </a:p>
        </p:txBody>
      </p:sp>
    </p:spTree>
    <p:extLst>
      <p:ext uri="{BB962C8B-B14F-4D97-AF65-F5344CB8AC3E}">
        <p14:creationId xmlns:p14="http://schemas.microsoft.com/office/powerpoint/2010/main" val="196020708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a:t>
            </a:r>
            <a:r>
              <a:rPr lang="en-US" baseline="0" dirty="0"/>
              <a:t> AO is also baked into all dynamic objects in the game, such as weapons and characters.  Here you can see an example of the arc gun with reflection </a:t>
            </a:r>
            <a:r>
              <a:rPr lang="en-US" baseline="0" dirty="0" err="1"/>
              <a:t>ao</a:t>
            </a:r>
            <a:r>
              <a:rPr lang="en-US" baseline="0" dirty="0"/>
              <a:t> off. </a:t>
            </a:r>
            <a:r>
              <a:rPr lang="en-US" b="1" baseline="0" dirty="0"/>
              <a:t>[CLICK]</a:t>
            </a:r>
          </a:p>
          <a:p>
            <a:endParaRPr lang="en-US" baseline="0" dirty="0"/>
          </a:p>
          <a:p>
            <a:r>
              <a:rPr lang="en-US" baseline="0" dirty="0"/>
              <a:t>And now on. </a:t>
            </a:r>
            <a:r>
              <a:rPr lang="en-US" b="1" baseline="0" dirty="0"/>
              <a:t>[CLICK]</a:t>
            </a:r>
          </a:p>
          <a:p>
            <a:endParaRPr lang="en-US" baseline="0" dirty="0"/>
          </a:p>
          <a:p>
            <a:r>
              <a:rPr lang="en-US" baseline="0" dirty="0"/>
              <a:t>Here’s what the reflection AO pass looks like.  </a:t>
            </a:r>
          </a:p>
          <a:p>
            <a:endParaRPr lang="en-US" baseline="0" dirty="0"/>
          </a:p>
          <a:p>
            <a:r>
              <a:rPr lang="en-US" baseline="0" dirty="0"/>
              <a:t>It can be masked off from the bake if needed for certain materials or polys, and while the reflection </a:t>
            </a:r>
            <a:r>
              <a:rPr lang="en-US" baseline="0" dirty="0" err="1"/>
              <a:t>ao</a:t>
            </a:r>
            <a:r>
              <a:rPr lang="en-US" baseline="0" dirty="0"/>
              <a:t> is stored in the static </a:t>
            </a:r>
            <a:r>
              <a:rPr lang="en-US" baseline="0" dirty="0" err="1"/>
              <a:t>lightmap</a:t>
            </a:r>
            <a:r>
              <a:rPr lang="en-US" baseline="0" dirty="0"/>
              <a:t>, it is still applied as properly view dependent.</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147</a:t>
            </a:fld>
            <a:endParaRPr lang="en-US" dirty="0"/>
          </a:p>
        </p:txBody>
      </p:sp>
    </p:spTree>
    <p:extLst>
      <p:ext uri="{BB962C8B-B14F-4D97-AF65-F5344CB8AC3E}">
        <p14:creationId xmlns:p14="http://schemas.microsoft.com/office/powerpoint/2010/main" val="6750854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advantages of probes:</a:t>
            </a:r>
          </a:p>
          <a:p>
            <a:endParaRPr lang="en-US" baseline="0" dirty="0"/>
          </a:p>
          <a:p>
            <a:r>
              <a:rPr lang="en-US" baseline="0" dirty="0"/>
              <a:t>They are great at capturing mirror like reflections.</a:t>
            </a:r>
          </a:p>
          <a:p>
            <a:endParaRPr lang="en-US" baseline="0" dirty="0"/>
          </a:p>
          <a:p>
            <a:r>
              <a:rPr lang="en-US" baseline="0" dirty="0"/>
              <a:t>Unfortunately they also have a lot of drawbacks. </a:t>
            </a:r>
            <a:r>
              <a:rPr lang="en-US" b="1" baseline="0" dirty="0"/>
              <a:t>[CLICK]</a:t>
            </a:r>
          </a:p>
          <a:p>
            <a:endParaRPr lang="en-US" baseline="0" dirty="0"/>
          </a:p>
          <a:p>
            <a:r>
              <a:rPr lang="en-US" baseline="0" dirty="0"/>
              <a:t>They are spatially inaccurate. Even though we apply perspective correction to each object they are used on, they are still fundamentally wrong. This often causes bright highlights in places there shouldn’t be, or miss glancing spec, particularly along flat surfaces. </a:t>
            </a:r>
            <a:r>
              <a:rPr lang="en-US" b="1" baseline="0" dirty="0"/>
              <a:t>[CLICK]</a:t>
            </a:r>
          </a:p>
          <a:p>
            <a:endParaRPr lang="en-US" baseline="0" dirty="0"/>
          </a:p>
          <a:p>
            <a:r>
              <a:rPr lang="en-US" baseline="0" dirty="0"/>
              <a:t>As a HDR </a:t>
            </a:r>
            <a:r>
              <a:rPr lang="en-US" baseline="0" dirty="0" err="1"/>
              <a:t>cubemap</a:t>
            </a:r>
            <a:r>
              <a:rPr lang="en-US" baseline="0" dirty="0"/>
              <a:t>, each probe is also has a pretty hefty memory cost per sample </a:t>
            </a:r>
            <a:r>
              <a:rPr lang="en-US" b="1" baseline="0" dirty="0"/>
              <a:t>[CLICK]</a:t>
            </a:r>
          </a:p>
          <a:p>
            <a:endParaRPr lang="en-US" baseline="0" dirty="0"/>
          </a:p>
          <a:p>
            <a:r>
              <a:rPr lang="en-US" baseline="0" dirty="0"/>
              <a:t>And one of the most critical problems for us, they also don’t capture bounce specular. We implemented a balanced diffuse / specular energy conservation model for materials and lightings model, but in the bake we were getting overly dark, muddy scenes.  The shinier a surface got, the more energy was leeched out of the bake.</a:t>
            </a:r>
          </a:p>
          <a:p>
            <a:endParaRPr lang="en-US" baseline="0" dirty="0"/>
          </a:p>
          <a:p>
            <a:r>
              <a:rPr lang="en-US" baseline="0" dirty="0"/>
              <a:t>After pushing material and specular response as far as we did, we found ourselves stuck in a bit of an environmental uncanny valley with the current state of our ambient specular solution.</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148</a:t>
            </a:fld>
            <a:endParaRPr lang="en-US" dirty="0"/>
          </a:p>
        </p:txBody>
      </p:sp>
    </p:spTree>
    <p:extLst>
      <p:ext uri="{BB962C8B-B14F-4D97-AF65-F5344CB8AC3E}">
        <p14:creationId xmlns:p14="http://schemas.microsoft.com/office/powerpoint/2010/main" val="35525225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a:t>
            </a:r>
            <a:r>
              <a:rPr lang="en-US" baseline="0" dirty="0"/>
              <a:t> illustrates the problem really well.  It’s by no means terrible, but it definitely has that flat, muddy diffuse look that is often the struggle with real-time game lighting techniques.</a:t>
            </a:r>
          </a:p>
          <a:p>
            <a:endParaRPr lang="en-US" baseline="0" dirty="0"/>
          </a:p>
          <a:p>
            <a:r>
              <a:rPr lang="en-US" baseline="0" dirty="0"/>
              <a:t>The next image will show this same shot with our specular baking solution enabled</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149</a:t>
            </a:fld>
            <a:endParaRPr lang="en-US" dirty="0"/>
          </a:p>
        </p:txBody>
      </p:sp>
    </p:spTree>
    <p:extLst>
      <p:ext uri="{BB962C8B-B14F-4D97-AF65-F5344CB8AC3E}">
        <p14:creationId xmlns:p14="http://schemas.microsoft.com/office/powerpoint/2010/main" val="1592845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was actually extremely helpful, as it allowed us to start with a small scale of variants, and insert additional steps as needed, without renaming materials or causing unexpected surprise other artists using the existing templates down the chain.  </a:t>
            </a:r>
          </a:p>
          <a:p>
            <a:endParaRPr lang="en-US" baseline="0" dirty="0"/>
          </a:p>
          <a:p>
            <a:r>
              <a:rPr lang="en-US" baseline="0" dirty="0"/>
              <a:t>For this reason we never started with extremes.  Generally 075 and 025 would be the baseline. </a:t>
            </a:r>
            <a:r>
              <a:rPr lang="en-US" b="1" baseline="0" dirty="0"/>
              <a:t>[CLICK]</a:t>
            </a:r>
          </a:p>
          <a:p>
            <a:endParaRPr lang="en-US" baseline="0" dirty="0"/>
          </a:p>
          <a:p>
            <a:r>
              <a:rPr lang="en-US" baseline="0" dirty="0"/>
              <a:t>This left room to push above, below, and insert additional steps in between, if needed.</a:t>
            </a:r>
          </a:p>
          <a:p>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a:t>
            </a:fld>
            <a:endParaRPr lang="en-US" dirty="0"/>
          </a:p>
        </p:txBody>
      </p:sp>
    </p:spTree>
    <p:extLst>
      <p:ext uri="{BB962C8B-B14F-4D97-AF65-F5344CB8AC3E}">
        <p14:creationId xmlns:p14="http://schemas.microsoft.com/office/powerpoint/2010/main" val="168044401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suddenly our missing lighting energy</a:t>
            </a:r>
            <a:r>
              <a:rPr lang="en-US" baseline="0" dirty="0"/>
              <a:t> appears…</a:t>
            </a:r>
          </a:p>
          <a:p>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150</a:t>
            </a:fld>
            <a:endParaRPr lang="en-US" dirty="0"/>
          </a:p>
        </p:txBody>
      </p:sp>
    </p:spTree>
    <p:extLst>
      <p:ext uri="{BB962C8B-B14F-4D97-AF65-F5344CB8AC3E}">
        <p14:creationId xmlns:p14="http://schemas.microsoft.com/office/powerpoint/2010/main" val="23975834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a:t>
            </a:r>
            <a:r>
              <a:rPr lang="en-US" baseline="0" dirty="0"/>
              <a:t> see much more accurate light hitting dully metal surfaces such as the main chandelier.  </a:t>
            </a:r>
            <a:r>
              <a:rPr lang="en-US" b="1" baseline="0" dirty="0"/>
              <a:t>[CLICK]</a:t>
            </a:r>
          </a:p>
          <a:p>
            <a:endParaRPr lang="en-US" baseline="0" dirty="0"/>
          </a:p>
          <a:p>
            <a:r>
              <a:rPr lang="en-US" baseline="0" dirty="0"/>
              <a:t>There is also a really nice glancing spec to the floor and basin, and even more subtlety on the varnished woodwork.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What I like so much about this feature is that the overall improvement to materials and image quality is by a lot of subtle small improvements.  Any one thing doesn’t necessarily jump out at you, but the sum of the parts is dramatically richer and more convincing.</a:t>
            </a:r>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151</a:t>
            </a:fld>
            <a:endParaRPr lang="en-US" dirty="0"/>
          </a:p>
        </p:txBody>
      </p:sp>
    </p:spTree>
    <p:extLst>
      <p:ext uri="{BB962C8B-B14F-4D97-AF65-F5344CB8AC3E}">
        <p14:creationId xmlns:p14="http://schemas.microsoft.com/office/powerpoint/2010/main" val="2008042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will show the baked</a:t>
            </a:r>
            <a:r>
              <a:rPr lang="en-US" baseline="0" dirty="0"/>
              <a:t> spec in motion.  </a:t>
            </a:r>
          </a:p>
          <a:p>
            <a:endParaRPr lang="en-US" baseline="0" dirty="0"/>
          </a:p>
          <a:p>
            <a:r>
              <a:rPr lang="en-US" baseline="0" dirty="0"/>
              <a:t>The metallic materials you would expect have a nice sheen to them, but my favorite is the more subtle materials like the varnished wood.  </a:t>
            </a:r>
          </a:p>
          <a:p>
            <a:endParaRPr lang="en-US" baseline="0" dirty="0"/>
          </a:p>
          <a:p>
            <a:r>
              <a:rPr lang="en-US" baseline="0" dirty="0"/>
              <a:t>Even in fully baked lighting you can see the wear and imperfections to the varnished coating, and the subtle accumulation of dust.   </a:t>
            </a:r>
          </a:p>
          <a:p>
            <a:endParaRPr lang="en-US" baseline="0" dirty="0"/>
          </a:p>
          <a:p>
            <a:r>
              <a:rPr lang="en-US" baseline="0" dirty="0"/>
              <a:t>It’s a relief seeing all of the effort we put into our material quality be very apparent, even in worst case situations like this scene.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152</a:t>
            </a:fld>
            <a:endParaRPr lang="en-US" dirty="0"/>
          </a:p>
        </p:txBody>
      </p:sp>
    </p:spTree>
    <p:extLst>
      <p:ext uri="{BB962C8B-B14F-4D97-AF65-F5344CB8AC3E}">
        <p14:creationId xmlns:p14="http://schemas.microsoft.com/office/powerpoint/2010/main" val="325533472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we doing?  Instead of storing our baked lighting as Spherical Harmonics, we switched to a Spherical</a:t>
            </a:r>
            <a:r>
              <a:rPr lang="en-US" baseline="0" dirty="0"/>
              <a:t> Gaussian format, allowing us to store view dependent lighting as a fixed set of directions on a sphere.  </a:t>
            </a:r>
          </a:p>
          <a:p>
            <a:endParaRPr lang="en-US" baseline="0" dirty="0"/>
          </a:p>
          <a:p>
            <a:r>
              <a:rPr lang="en-US" baseline="0" dirty="0"/>
              <a:t>I’m going to completely skip over any further technical details on this, as Matt and Dave just gave a presentation ‘Advanced Lighting R&amp;D at Ready at Dawn Studios’ that goes into this at length.</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153</a:t>
            </a:fld>
            <a:endParaRPr lang="en-US" dirty="0"/>
          </a:p>
        </p:txBody>
      </p:sp>
    </p:spTree>
    <p:extLst>
      <p:ext uri="{BB962C8B-B14F-4D97-AF65-F5344CB8AC3E}">
        <p14:creationId xmlns:p14="http://schemas.microsoft.com/office/powerpoint/2010/main" val="43352351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example</a:t>
            </a:r>
            <a:r>
              <a:rPr lang="en-US" baseline="0" dirty="0"/>
              <a:t> shows the comparison really well.  Pictured here is the state of the game we showed for the first time at E3 in 2014.  We had been banging our heads against getting SGs to work for quite some time at this point, but still did not have it working.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154</a:t>
            </a:fld>
            <a:endParaRPr lang="en-US" dirty="0"/>
          </a:p>
        </p:txBody>
      </p:sp>
    </p:spTree>
    <p:extLst>
      <p:ext uri="{BB962C8B-B14F-4D97-AF65-F5344CB8AC3E}">
        <p14:creationId xmlns:p14="http://schemas.microsoft.com/office/powerpoint/2010/main" val="20562787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image</a:t>
            </a:r>
            <a:r>
              <a:rPr lang="en-US" baseline="0" dirty="0"/>
              <a:t> shows the scene with SGs enabled</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155</a:t>
            </a:fld>
            <a:endParaRPr lang="en-US" dirty="0"/>
          </a:p>
        </p:txBody>
      </p:sp>
    </p:spTree>
    <p:extLst>
      <p:ext uri="{BB962C8B-B14F-4D97-AF65-F5344CB8AC3E}">
        <p14:creationId xmlns:p14="http://schemas.microsoft.com/office/powerpoint/2010/main" val="30166930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almost</a:t>
            </a:r>
            <a:r>
              <a:rPr lang="en-US" baseline="0" dirty="0"/>
              <a:t> too many improvements here to list.  </a:t>
            </a:r>
          </a:p>
          <a:p>
            <a:endParaRPr lang="en-US" baseline="0" dirty="0"/>
          </a:p>
          <a:p>
            <a:r>
              <a:rPr lang="en-US" baseline="0" dirty="0"/>
              <a:t>We get much nice glancing light everywhere, but now with proper shadowing.  </a:t>
            </a:r>
          </a:p>
          <a:p>
            <a:endParaRPr lang="en-US" baseline="0" dirty="0"/>
          </a:p>
          <a:p>
            <a:r>
              <a:rPr lang="en-US" baseline="0" dirty="0"/>
              <a:t>Even better are actually areas we DON’T get light.  All of the weird glowing edges from the cube map in the far, sheltered wall and ceiling are now gone.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156</a:t>
            </a:fld>
            <a:endParaRPr lang="en-US" dirty="0"/>
          </a:p>
        </p:txBody>
      </p:sp>
    </p:spTree>
    <p:extLst>
      <p:ext uri="{BB962C8B-B14F-4D97-AF65-F5344CB8AC3E}">
        <p14:creationId xmlns:p14="http://schemas.microsoft.com/office/powerpoint/2010/main" val="19280552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just flip through a few more scenes</a:t>
            </a:r>
            <a:r>
              <a:rPr lang="en-US" baseline="0" dirty="0"/>
              <a:t> as examples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157</a:t>
            </a:fld>
            <a:endParaRPr lang="en-US" dirty="0"/>
          </a:p>
        </p:txBody>
      </p:sp>
    </p:spTree>
    <p:extLst>
      <p:ext uri="{BB962C8B-B14F-4D97-AF65-F5344CB8AC3E}">
        <p14:creationId xmlns:p14="http://schemas.microsoft.com/office/powerpoint/2010/main" val="139058211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a:t>
            </a:r>
            <a:r>
              <a:rPr lang="en-US" baseline="0" dirty="0"/>
              <a:t> garish, annoying spec hits on the roof disappear, we get nice subtle sheen along the wood work and banisters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light fixtures have much more of a presence with their baked illumination represented as actually coming from the light itself. This is particularly noticeable on the central chandelier</a:t>
            </a:r>
            <a:endParaRPr lang="en-US" dirty="0"/>
          </a:p>
          <a:p>
            <a:endParaRPr lang="en-US" baseline="0" dirty="0"/>
          </a:p>
          <a:p>
            <a:r>
              <a:rPr lang="en-US" baseline="0" dirty="0"/>
              <a:t>This would have been impossible with cube maps.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158</a:t>
            </a:fld>
            <a:endParaRPr lang="en-US" dirty="0"/>
          </a:p>
        </p:txBody>
      </p:sp>
    </p:spTree>
    <p:extLst>
      <p:ext uri="{BB962C8B-B14F-4D97-AF65-F5344CB8AC3E}">
        <p14:creationId xmlns:p14="http://schemas.microsoft.com/office/powerpoint/2010/main" val="90790105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159</a:t>
            </a:fld>
            <a:endParaRPr lang="en-US" dirty="0"/>
          </a:p>
        </p:txBody>
      </p:sp>
    </p:spTree>
    <p:extLst>
      <p:ext uri="{BB962C8B-B14F-4D97-AF65-F5344CB8AC3E}">
        <p14:creationId xmlns:p14="http://schemas.microsoft.com/office/powerpoint/2010/main" val="107902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a:t>
            </a:r>
            <a:r>
              <a:rPr lang="en-US" baseline="0" dirty="0"/>
              <a:t> just quickly flip through some template samples here.  First up is a subset of our metals.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a:t>
            </a:fld>
            <a:endParaRPr lang="en-US" dirty="0"/>
          </a:p>
        </p:txBody>
      </p:sp>
    </p:spTree>
    <p:extLst>
      <p:ext uri="{BB962C8B-B14F-4D97-AF65-F5344CB8AC3E}">
        <p14:creationId xmlns:p14="http://schemas.microsoft.com/office/powerpoint/2010/main" val="6219954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clearly </a:t>
            </a:r>
            <a:r>
              <a:rPr lang="en-US" baseline="0" dirty="0"/>
              <a:t>the metals pop much more with SG.</a:t>
            </a:r>
          </a:p>
          <a:p>
            <a:endParaRPr lang="en-US" baseline="0" dirty="0"/>
          </a:p>
          <a:p>
            <a:r>
              <a:rPr lang="en-US" baseline="0" dirty="0"/>
              <a:t>But also notice how much more subtlety is present in the wall canvas panel surfaces.  Now each each wrinkle and fold catches light.</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160</a:t>
            </a:fld>
            <a:endParaRPr lang="en-US" dirty="0"/>
          </a:p>
        </p:txBody>
      </p:sp>
    </p:spTree>
    <p:extLst>
      <p:ext uri="{BB962C8B-B14F-4D97-AF65-F5344CB8AC3E}">
        <p14:creationId xmlns:p14="http://schemas.microsoft.com/office/powerpoint/2010/main" val="412815289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scene that was</a:t>
            </a:r>
            <a:r>
              <a:rPr lang="en-US" baseline="0" dirty="0"/>
              <a:t> incredibly flat and bland looking with just the cube maps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161</a:t>
            </a:fld>
            <a:endParaRPr lang="en-US" dirty="0"/>
          </a:p>
        </p:txBody>
      </p:sp>
    </p:spTree>
    <p:extLst>
      <p:ext uri="{BB962C8B-B14F-4D97-AF65-F5344CB8AC3E}">
        <p14:creationId xmlns:p14="http://schemas.microsoft.com/office/powerpoint/2010/main" val="37405027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much more sense of the sky glancing</a:t>
            </a:r>
            <a:r>
              <a:rPr lang="en-US" baseline="0" dirty="0"/>
              <a:t> along vertical surfaces.</a:t>
            </a:r>
          </a:p>
          <a:p>
            <a:endParaRPr lang="en-US" baseline="0" dirty="0"/>
          </a:p>
          <a:p>
            <a:r>
              <a:rPr lang="en-US" baseline="0" dirty="0"/>
              <a:t>The sheen and glints along the muddy, wet ground probably have the biggest impact though.</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162</a:t>
            </a:fld>
            <a:endParaRPr lang="en-US" dirty="0"/>
          </a:p>
        </p:txBody>
      </p:sp>
    </p:spTree>
    <p:extLst>
      <p:ext uri="{BB962C8B-B14F-4D97-AF65-F5344CB8AC3E}">
        <p14:creationId xmlns:p14="http://schemas.microsoft.com/office/powerpoint/2010/main" val="317737855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163</a:t>
            </a:fld>
            <a:endParaRPr lang="en-US" dirty="0"/>
          </a:p>
        </p:txBody>
      </p:sp>
    </p:spTree>
    <p:extLst>
      <p:ext uri="{BB962C8B-B14F-4D97-AF65-F5344CB8AC3E}">
        <p14:creationId xmlns:p14="http://schemas.microsoft.com/office/powerpoint/2010/main" val="113280952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get much stronger presence from the bright</a:t>
            </a:r>
            <a:r>
              <a:rPr lang="en-US" baseline="0" dirty="0"/>
              <a:t> light from the cockpit windows, glancing along every surface.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164</a:t>
            </a:fld>
            <a:endParaRPr lang="en-US" dirty="0"/>
          </a:p>
        </p:txBody>
      </p:sp>
    </p:spTree>
    <p:extLst>
      <p:ext uri="{BB962C8B-B14F-4D97-AF65-F5344CB8AC3E}">
        <p14:creationId xmlns:p14="http://schemas.microsoft.com/office/powerpoint/2010/main" val="203480385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165</a:t>
            </a:fld>
            <a:endParaRPr lang="en-US" dirty="0"/>
          </a:p>
        </p:txBody>
      </p:sp>
    </p:spTree>
    <p:extLst>
      <p:ext uri="{BB962C8B-B14F-4D97-AF65-F5344CB8AC3E}">
        <p14:creationId xmlns:p14="http://schemas.microsoft.com/office/powerpoint/2010/main" val="310622369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really like this example as it shows an accumulation of subtle details that add up to make the scene much more convincing and dynamic.  </a:t>
            </a:r>
          </a:p>
          <a:p>
            <a:endParaRPr lang="en-US" baseline="0" dirty="0"/>
          </a:p>
          <a:p>
            <a:r>
              <a:rPr lang="en-US" baseline="0" dirty="0"/>
              <a:t>Compositionally you get more depth to the scene from the area lights of the windows along parallel surfaces.  This also really leads your eye further into the space.  </a:t>
            </a:r>
          </a:p>
          <a:p>
            <a:endParaRPr lang="en-US" baseline="0" dirty="0"/>
          </a:p>
          <a:p>
            <a:r>
              <a:rPr lang="en-US" baseline="0" dirty="0"/>
              <a:t>Finally, the really nice modeled forms to the pipes and girders are much more pronounced from this realistic sheen of specular reflections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166</a:t>
            </a:fld>
            <a:endParaRPr lang="en-US" dirty="0"/>
          </a:p>
        </p:txBody>
      </p:sp>
    </p:spTree>
    <p:extLst>
      <p:ext uri="{BB962C8B-B14F-4D97-AF65-F5344CB8AC3E}">
        <p14:creationId xmlns:p14="http://schemas.microsoft.com/office/powerpoint/2010/main" val="317539983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167</a:t>
            </a:fld>
            <a:endParaRPr lang="en-US" dirty="0"/>
          </a:p>
        </p:txBody>
      </p:sp>
    </p:spTree>
    <p:extLst>
      <p:ext uri="{BB962C8B-B14F-4D97-AF65-F5344CB8AC3E}">
        <p14:creationId xmlns:p14="http://schemas.microsoft.com/office/powerpoint/2010/main" val="177161047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comparison I’ll show.  It’s really</a:t>
            </a:r>
            <a:r>
              <a:rPr lang="en-US" baseline="0" dirty="0"/>
              <a:t> telling how all of the little glints on the gilded environmental details were completely missing with just cube maps.</a:t>
            </a:r>
          </a:p>
          <a:p>
            <a:endParaRPr lang="en-US" baseline="0" dirty="0"/>
          </a:p>
          <a:p>
            <a:r>
              <a:rPr lang="en-US" baseline="0" dirty="0"/>
              <a:t>All of that effort the texture artist made at those details, tested in dynamic lighting, would have been completely lost with just cube maps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168</a:t>
            </a:fld>
            <a:endParaRPr lang="en-US" dirty="0"/>
          </a:p>
        </p:txBody>
      </p:sp>
    </p:spTree>
    <p:extLst>
      <p:ext uri="{BB962C8B-B14F-4D97-AF65-F5344CB8AC3E}">
        <p14:creationId xmlns:p14="http://schemas.microsoft.com/office/powerpoint/2010/main" val="17668177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clearly the SG </a:t>
            </a:r>
            <a:r>
              <a:rPr lang="en-US" dirty="0" err="1"/>
              <a:t>lightmaps</a:t>
            </a:r>
            <a:r>
              <a:rPr lang="en-US" dirty="0"/>
              <a:t> have a lot of advantages.</a:t>
            </a:r>
            <a:r>
              <a:rPr lang="en-US" baseline="0" dirty="0"/>
              <a:t> </a:t>
            </a:r>
            <a:r>
              <a:rPr lang="en-US" b="1" baseline="0" dirty="0"/>
              <a:t>[CLICK]</a:t>
            </a:r>
          </a:p>
          <a:p>
            <a:endParaRPr lang="en-US" dirty="0"/>
          </a:p>
          <a:p>
            <a:r>
              <a:rPr lang="en-US" dirty="0"/>
              <a:t>-   We get one sample per </a:t>
            </a:r>
            <a:r>
              <a:rPr lang="en-US" dirty="0" err="1"/>
              <a:t>texel</a:t>
            </a:r>
            <a:r>
              <a:rPr lang="en-US" dirty="0"/>
              <a:t>, so they much more spatially accurate than probes</a:t>
            </a:r>
            <a:endParaRPr lang="en-US" baseline="0" dirty="0"/>
          </a:p>
          <a:p>
            <a:pPr marL="171450" indent="-171450">
              <a:buFontTx/>
              <a:buChar char="-"/>
            </a:pPr>
            <a:r>
              <a:rPr lang="en-US" baseline="0" dirty="0"/>
              <a:t>They capture indirect spec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Per sample they are much lower memory cost then the probes</a:t>
            </a:r>
          </a:p>
          <a:p>
            <a:pPr marL="171450" indent="-171450">
              <a:buFontTx/>
              <a:buChar char="-"/>
            </a:pPr>
            <a:r>
              <a:rPr lang="en-US" baseline="0" dirty="0"/>
              <a:t>After implementing them we noticed they actually were lighter on the GPU than the </a:t>
            </a:r>
            <a:r>
              <a:rPr lang="en-US" baseline="0" dirty="0" err="1"/>
              <a:t>cubemaps</a:t>
            </a:r>
            <a:r>
              <a:rPr lang="en-US" baseline="0" dirty="0"/>
              <a:t>, per pixel.  We ended up trying to crank them up even more as an optimization. </a:t>
            </a:r>
            <a:r>
              <a:rPr lang="en-US" b="1" baseline="0" dirty="0"/>
              <a:t>[CLICK]</a:t>
            </a:r>
          </a:p>
          <a:p>
            <a:pPr marL="0" indent="0">
              <a:buFontTx/>
              <a:buNone/>
            </a:pPr>
            <a:endParaRPr lang="en-US" baseline="0" dirty="0"/>
          </a:p>
          <a:p>
            <a:pPr marL="0" indent="0">
              <a:buFontTx/>
              <a:buNone/>
            </a:pPr>
            <a:r>
              <a:rPr lang="en-US" baseline="0" dirty="0"/>
              <a:t>As to disadvantages:</a:t>
            </a:r>
          </a:p>
          <a:p>
            <a:pPr marL="0" indent="0">
              <a:buFontTx/>
              <a:buNone/>
            </a:pPr>
            <a:r>
              <a:rPr lang="en-US" baseline="0" dirty="0"/>
              <a:t>-They do not handle sharp reflections well, given the low frequency of the data they can store, so they look pretty horrid at lower material </a:t>
            </a:r>
            <a:r>
              <a:rPr lang="en-US" baseline="0" dirty="0" err="1"/>
              <a:t>roughnesses</a:t>
            </a:r>
            <a:endParaRPr lang="en-US" baseline="0" dirty="0"/>
          </a:p>
          <a:p>
            <a:pPr marL="0" indent="0">
              <a:buFontTx/>
              <a:buNone/>
            </a:pPr>
            <a:r>
              <a:rPr lang="en-US" baseline="0" dirty="0"/>
              <a:t>-They don’t handle punctual sources very well</a:t>
            </a:r>
          </a:p>
          <a:p>
            <a:pPr marL="0" indent="0">
              <a:buFontTx/>
              <a:buNone/>
            </a:pPr>
            <a:r>
              <a:rPr lang="en-US" baseline="0" dirty="0"/>
              <a:t>- While per sample they are vastly cheaper than probes, they still did increase the memory of our </a:t>
            </a:r>
            <a:r>
              <a:rPr lang="en-US" baseline="0" dirty="0" err="1"/>
              <a:t>lightmap</a:t>
            </a:r>
            <a:r>
              <a:rPr lang="en-US" baseline="0" dirty="0"/>
              <a:t> format a good bit</a:t>
            </a:r>
          </a:p>
          <a:p>
            <a:pPr marL="0" indent="0">
              <a:buFontTx/>
              <a:buNone/>
            </a:pPr>
            <a:endParaRPr lang="en-US" baseline="0" dirty="0"/>
          </a:p>
          <a:p>
            <a:pPr marL="171450" indent="-171450">
              <a:buFontTx/>
              <a:buChar char="-"/>
            </a:pPr>
            <a:endParaRPr lang="en-US" baseline="0"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169</a:t>
            </a:fld>
            <a:endParaRPr lang="en-US" dirty="0"/>
          </a:p>
        </p:txBody>
      </p:sp>
    </p:spTree>
    <p:extLst>
      <p:ext uri="{BB962C8B-B14F-4D97-AF65-F5344CB8AC3E}">
        <p14:creationId xmlns:p14="http://schemas.microsoft.com/office/powerpoint/2010/main" val="552604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textiles</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17</a:t>
            </a:fld>
            <a:endParaRPr lang="en-US" dirty="0"/>
          </a:p>
        </p:txBody>
      </p:sp>
    </p:spTree>
    <p:extLst>
      <p:ext uri="{BB962C8B-B14F-4D97-AF65-F5344CB8AC3E}">
        <p14:creationId xmlns:p14="http://schemas.microsoft.com/office/powerpoint/2010/main" val="35799797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both SG </a:t>
            </a:r>
            <a:r>
              <a:rPr lang="en-US" baseline="0" dirty="0" err="1"/>
              <a:t>lightmaps</a:t>
            </a:r>
            <a:r>
              <a:rPr lang="en-US" baseline="0" dirty="0"/>
              <a:t> and our older spec probes, we found the two complemented each others strengths and weaknesses. </a:t>
            </a:r>
            <a:r>
              <a:rPr lang="en-US" b="1" baseline="0" dirty="0"/>
              <a:t>[CLICK]</a:t>
            </a:r>
          </a:p>
          <a:p>
            <a:endParaRPr lang="en-US" baseline="0" dirty="0"/>
          </a:p>
          <a:p>
            <a:r>
              <a:rPr lang="en-US" baseline="0" dirty="0"/>
              <a:t>To take advantage of each of this, we blended between the two, per pixel, based on the roughness of the material.  Probes could handle the sharpest reflections well, and sg the rest. </a:t>
            </a:r>
            <a:r>
              <a:rPr lang="en-US" b="1" baseline="0" dirty="0"/>
              <a:t>[CLICK]</a:t>
            </a:r>
          </a:p>
          <a:p>
            <a:endParaRPr lang="en-US" baseline="0" dirty="0"/>
          </a:p>
          <a:p>
            <a:r>
              <a:rPr lang="en-US" baseline="0" dirty="0"/>
              <a:t>Given there are a lot of approximations in the system, we gave lighting artists full control of these thresholds, so they could balance the transitions between probes and SG, as well as tune the spec sharpness and intensity of the SGs </a:t>
            </a:r>
            <a:r>
              <a:rPr lang="en-US" b="1" baseline="0" dirty="0"/>
              <a:t>[CLICK]</a:t>
            </a:r>
          </a:p>
          <a:p>
            <a:endParaRPr lang="en-US" baseline="0" dirty="0"/>
          </a:p>
          <a:p>
            <a:r>
              <a:rPr lang="en-US" baseline="0" dirty="0"/>
              <a:t>We mostly avoided the punctual light issue by switching as many lights to area lights as possible </a:t>
            </a:r>
            <a:r>
              <a:rPr lang="en-US" b="1" baseline="0" dirty="0"/>
              <a:t>[CLICK]</a:t>
            </a:r>
          </a:p>
          <a:p>
            <a:endParaRPr lang="en-US" baseline="0" dirty="0"/>
          </a:p>
          <a:p>
            <a:r>
              <a:rPr lang="en-US" baseline="0" dirty="0"/>
              <a:t>The memory increase was mitigated a bit by allowing lighters to pick from different specular lobe counts, so they could balance quality against memory, as fit their scene.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170</a:t>
            </a:fld>
            <a:endParaRPr lang="en-US" dirty="0"/>
          </a:p>
        </p:txBody>
      </p:sp>
    </p:spTree>
    <p:extLst>
      <p:ext uri="{BB962C8B-B14F-4D97-AF65-F5344CB8AC3E}">
        <p14:creationId xmlns:p14="http://schemas.microsoft.com/office/powerpoint/2010/main" val="37855178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one last point on the SG baking I’ll show a debug visualization of the blending heat map between SG and the</a:t>
            </a:r>
            <a:r>
              <a:rPr lang="en-US" baseline="0" dirty="0"/>
              <a:t> probes.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171</a:t>
            </a:fld>
            <a:endParaRPr lang="en-US" dirty="0"/>
          </a:p>
        </p:txBody>
      </p:sp>
    </p:spTree>
    <p:extLst>
      <p:ext uri="{BB962C8B-B14F-4D97-AF65-F5344CB8AC3E}">
        <p14:creationId xmlns:p14="http://schemas.microsoft.com/office/powerpoint/2010/main" val="145727984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solid blue areas are</a:t>
            </a:r>
            <a:r>
              <a:rPr lang="en-US" baseline="0" dirty="0"/>
              <a:t> 100% SG, the solid red 100% </a:t>
            </a:r>
            <a:r>
              <a:rPr lang="en-US" baseline="0" dirty="0" err="1"/>
              <a:t>Cubemap</a:t>
            </a:r>
            <a:r>
              <a:rPr lang="en-US" baseline="0" dirty="0"/>
              <a:t>, and in-between blends.  </a:t>
            </a:r>
          </a:p>
          <a:p>
            <a:endParaRPr lang="en-US" baseline="0" dirty="0"/>
          </a:p>
          <a:p>
            <a:r>
              <a:rPr lang="en-US" baseline="0" dirty="0"/>
              <a:t>Given that SGs actually lightening the burden on the GPU, whenever possible we’d try to tease the TG 100% cut off as high as it could go.</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172</a:t>
            </a:fld>
            <a:endParaRPr lang="en-US" dirty="0"/>
          </a:p>
        </p:txBody>
      </p:sp>
    </p:spTree>
    <p:extLst>
      <p:ext uri="{BB962C8B-B14F-4D97-AF65-F5344CB8AC3E}">
        <p14:creationId xmlns:p14="http://schemas.microsoft.com/office/powerpoint/2010/main" val="160119624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I just want to quickly</a:t>
            </a:r>
            <a:r>
              <a:rPr lang="en-US" baseline="0" dirty="0"/>
              <a:t> touch on one last lighting feature.  We spent all of this time getting really nice shadowing through all aspects of our static lighting pipeline, but it kind of falls apart when dynamic objects and characters float over it without proper grounding.  </a:t>
            </a:r>
          </a:p>
          <a:p>
            <a:endParaRPr lang="en-US" baseline="0" dirty="0"/>
          </a:p>
          <a:p>
            <a:r>
              <a:rPr lang="en-US" baseline="0" dirty="0"/>
              <a:t>Here you see the knights in the roundtable room with Ambient Occlusion capsules off.</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173</a:t>
            </a:fld>
            <a:endParaRPr lang="en-US" dirty="0"/>
          </a:p>
        </p:txBody>
      </p:sp>
    </p:spTree>
    <p:extLst>
      <p:ext uri="{BB962C8B-B14F-4D97-AF65-F5344CB8AC3E}">
        <p14:creationId xmlns:p14="http://schemas.microsoft.com/office/powerpoint/2010/main" val="192712544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with capsules</a:t>
            </a:r>
            <a:r>
              <a:rPr lang="en-US" baseline="0" dirty="0"/>
              <a:t> enabled</a:t>
            </a:r>
            <a:r>
              <a:rPr lang="en-US" dirty="0"/>
              <a:t>.</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174</a:t>
            </a:fld>
            <a:endParaRPr lang="en-US" dirty="0"/>
          </a:p>
        </p:txBody>
      </p:sp>
    </p:spTree>
    <p:extLst>
      <p:ext uri="{BB962C8B-B14F-4D97-AF65-F5344CB8AC3E}">
        <p14:creationId xmlns:p14="http://schemas.microsoft.com/office/powerpoint/2010/main" val="27388855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debug mode</a:t>
            </a:r>
            <a:r>
              <a:rPr lang="en-US" baseline="0" dirty="0"/>
              <a:t> you can see we have capsules parented to dynamic objects that are used in a run-time occlusion calculation against all rendering geo.</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175</a:t>
            </a:fld>
            <a:endParaRPr lang="en-US" dirty="0"/>
          </a:p>
        </p:txBody>
      </p:sp>
    </p:spTree>
    <p:extLst>
      <p:ext uri="{BB962C8B-B14F-4D97-AF65-F5344CB8AC3E}">
        <p14:creationId xmlns:p14="http://schemas.microsoft.com/office/powerpoint/2010/main" val="381584182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put pretty aggressive performance throttling into the feature to keep it in budget.  </a:t>
            </a:r>
          </a:p>
          <a:p>
            <a:endParaRPr lang="en-US" baseline="0" dirty="0"/>
          </a:p>
          <a:p>
            <a:r>
              <a:rPr lang="en-US" baseline="0" dirty="0"/>
              <a:t>We had a max number of capsules enabled at once.  This number could be further reduced by the lighting artist in a scene depending on the GPU load.  </a:t>
            </a:r>
          </a:p>
          <a:p>
            <a:endParaRPr lang="en-US" baseline="0" dirty="0"/>
          </a:p>
          <a:p>
            <a:r>
              <a:rPr lang="en-US" baseline="0" dirty="0"/>
              <a:t>Each capsule could also have a fade distance set so it fade and drop at an appropriate distance.  </a:t>
            </a:r>
          </a:p>
          <a:p>
            <a:endParaRPr lang="en-US" baseline="0" dirty="0"/>
          </a:p>
          <a:p>
            <a:r>
              <a:rPr lang="en-US" baseline="0" dirty="0"/>
              <a:t>If the current frame exceeded the max count, any overhead would be dropped, starting with the furthest from.</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176</a:t>
            </a:fld>
            <a:endParaRPr lang="en-US" dirty="0"/>
          </a:p>
        </p:txBody>
      </p:sp>
    </p:spTree>
    <p:extLst>
      <p:ext uri="{BB962C8B-B14F-4D97-AF65-F5344CB8AC3E}">
        <p14:creationId xmlns:p14="http://schemas.microsoft.com/office/powerpoint/2010/main" val="407964582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capsules</a:t>
            </a:r>
            <a:r>
              <a:rPr lang="en-US" baseline="0" dirty="0"/>
              <a:t> would occlude the ambient diffuse lighting pass.  We later also set it to occlude any dynamic lights that had shadows disabled, allowing us to get free, if slightly questionable shadowing on lights we couldn’t afford proper shadows on.</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177</a:t>
            </a:fld>
            <a:endParaRPr lang="en-US" dirty="0"/>
          </a:p>
        </p:txBody>
      </p:sp>
    </p:spTree>
    <p:extLst>
      <p:ext uri="{BB962C8B-B14F-4D97-AF65-F5344CB8AC3E}">
        <p14:creationId xmlns:p14="http://schemas.microsoft.com/office/powerpoint/2010/main" val="328635686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also applied</a:t>
            </a:r>
            <a:r>
              <a:rPr lang="en-US" baseline="0" dirty="0"/>
              <a:t> to the specular pass for reflection occlusion</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178</a:t>
            </a:fld>
            <a:endParaRPr lang="en-US" dirty="0"/>
          </a:p>
        </p:txBody>
      </p:sp>
    </p:spTree>
    <p:extLst>
      <p:ext uri="{BB962C8B-B14F-4D97-AF65-F5344CB8AC3E}">
        <p14:creationId xmlns:p14="http://schemas.microsoft.com/office/powerpoint/2010/main" val="258695235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scene from the game with it in action</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179</a:t>
            </a:fld>
            <a:endParaRPr lang="en-US" dirty="0"/>
          </a:p>
        </p:txBody>
      </p:sp>
    </p:spTree>
    <p:extLst>
      <p:ext uri="{BB962C8B-B14F-4D97-AF65-F5344CB8AC3E}">
        <p14:creationId xmlns:p14="http://schemas.microsoft.com/office/powerpoint/2010/main" val="1176056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glass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18</a:t>
            </a:fld>
            <a:endParaRPr lang="en-US" dirty="0"/>
          </a:p>
        </p:txBody>
      </p:sp>
    </p:spTree>
    <p:extLst>
      <p:ext uri="{BB962C8B-B14F-4D97-AF65-F5344CB8AC3E}">
        <p14:creationId xmlns:p14="http://schemas.microsoft.com/office/powerpoint/2010/main" val="47156253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final recap, the capsules were really successful in grounding dynamic</a:t>
            </a:r>
            <a:r>
              <a:rPr lang="en-US" baseline="0" dirty="0"/>
              <a:t> objects and characters into the scenes very convincingly, on the majority of materials.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endParaRPr lang="en-US" baseline="0" dirty="0"/>
          </a:p>
          <a:p>
            <a:r>
              <a:rPr lang="en-US" baseline="0" dirty="0"/>
              <a:t>They definitely had their limitations though.  On materials that approached a mirror-like finish, the capsules would look ridiculous without a color representation and with the cruder silhouette of the primitives.  For this reason we disabled them on highly reflective materials, to avoid what we called the ‘</a:t>
            </a:r>
            <a:r>
              <a:rPr lang="en-US" baseline="0" dirty="0" err="1"/>
              <a:t>Lycan</a:t>
            </a:r>
            <a:r>
              <a:rPr lang="en-US" baseline="0" dirty="0"/>
              <a:t> Child’.  </a:t>
            </a:r>
          </a:p>
          <a:p>
            <a:endParaRPr lang="en-US" baseline="0" dirty="0"/>
          </a:p>
          <a:p>
            <a:r>
              <a:rPr lang="en-US" baseline="0" dirty="0"/>
              <a:t>Of course, then people accused the knights of being vampires, so go figure.</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180</a:t>
            </a:fld>
            <a:endParaRPr lang="en-US" dirty="0"/>
          </a:p>
        </p:txBody>
      </p:sp>
    </p:spTree>
    <p:extLst>
      <p:ext uri="{BB962C8B-B14F-4D97-AF65-F5344CB8AC3E}">
        <p14:creationId xmlns:p14="http://schemas.microsoft.com/office/powerpoint/2010/main" val="210410981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181</a:t>
            </a:fld>
            <a:endParaRPr lang="en-US" dirty="0"/>
          </a:p>
        </p:txBody>
      </p:sp>
    </p:spTree>
    <p:extLst>
      <p:ext uri="{BB962C8B-B14F-4D97-AF65-F5344CB8AC3E}">
        <p14:creationId xmlns:p14="http://schemas.microsoft.com/office/powerpoint/2010/main" val="388208760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182</a:t>
            </a:fld>
            <a:endParaRPr lang="en-US" dirty="0"/>
          </a:p>
        </p:txBody>
      </p:sp>
    </p:spTree>
    <p:extLst>
      <p:ext uri="{BB962C8B-B14F-4D97-AF65-F5344CB8AC3E}">
        <p14:creationId xmlns:p14="http://schemas.microsoft.com/office/powerpoint/2010/main" val="2788822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then leads us to our common material library, which is the first stage where</a:t>
            </a:r>
            <a:r>
              <a:rPr lang="en-US" baseline="0" dirty="0"/>
              <a:t> artistic variation is introduced</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19</a:t>
            </a:fld>
            <a:endParaRPr lang="en-US" dirty="0"/>
          </a:p>
        </p:txBody>
      </p:sp>
    </p:spTree>
    <p:extLst>
      <p:ext uri="{BB962C8B-B14F-4D97-AF65-F5344CB8AC3E}">
        <p14:creationId xmlns:p14="http://schemas.microsoft.com/office/powerpoint/2010/main" val="131242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a:t>
            </a:fld>
            <a:endParaRPr lang="en-US" dirty="0"/>
          </a:p>
        </p:txBody>
      </p:sp>
    </p:spTree>
    <p:extLst>
      <p:ext uri="{BB962C8B-B14F-4D97-AF65-F5344CB8AC3E}">
        <p14:creationId xmlns:p14="http://schemas.microsoft.com/office/powerpoint/2010/main" val="1114521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moving down</a:t>
            </a:r>
            <a:r>
              <a:rPr lang="en-US" baseline="0" dirty="0"/>
              <a:t> the chain in </a:t>
            </a:r>
            <a:r>
              <a:rPr lang="en-US" dirty="0"/>
              <a:t>our overall material hierarchy, the</a:t>
            </a:r>
            <a:r>
              <a:rPr lang="en-US" baseline="0" dirty="0"/>
              <a:t> templates I just described inherit directly down to what we call our common materials </a:t>
            </a:r>
            <a:r>
              <a:rPr lang="en-US" b="1" baseline="0" dirty="0"/>
              <a:t>[CLICK]</a:t>
            </a:r>
            <a:endParaRPr lang="en-US" dirty="0"/>
          </a:p>
          <a:p>
            <a:pPr lvl="0"/>
            <a:endParaRPr lang="en-US" dirty="0"/>
          </a:p>
          <a:p>
            <a:pPr lvl="0"/>
            <a:r>
              <a:rPr lang="en-US" dirty="0"/>
              <a:t>These common materials are the responsibility</a:t>
            </a:r>
            <a:r>
              <a:rPr lang="en-US" baseline="0" dirty="0"/>
              <a:t> of </a:t>
            </a:r>
            <a:r>
              <a:rPr lang="en-US" dirty="0"/>
              <a:t>the environment texture team</a:t>
            </a:r>
            <a:r>
              <a:rPr lang="en-US" baseline="0" dirty="0"/>
              <a:t> </a:t>
            </a:r>
            <a:r>
              <a:rPr lang="en-US" b="1" baseline="0" dirty="0"/>
              <a:t>[CLICK]</a:t>
            </a:r>
          </a:p>
          <a:p>
            <a:pPr lvl="0"/>
            <a:endParaRPr lang="en-US" dirty="0"/>
          </a:p>
          <a:p>
            <a:pPr lvl="0"/>
            <a:r>
              <a:rPr lang="en-US" dirty="0"/>
              <a:t>All shading response in each pixel of a common material comes from the templates</a:t>
            </a:r>
            <a:r>
              <a:rPr lang="en-US" baseline="0" dirty="0"/>
              <a:t>.  The inherited shading parameters </a:t>
            </a:r>
            <a:r>
              <a:rPr lang="en-US" dirty="0"/>
              <a:t>are never unlocked. </a:t>
            </a:r>
            <a:r>
              <a:rPr lang="en-US" b="1" baseline="0" dirty="0"/>
              <a:t>[CLICK]</a:t>
            </a:r>
          </a:p>
          <a:p>
            <a:pPr lvl="0"/>
            <a:endParaRPr lang="en-US" dirty="0"/>
          </a:p>
          <a:p>
            <a:pPr lvl="0"/>
            <a:r>
              <a:rPr lang="en-US" dirty="0"/>
              <a:t>Common</a:t>
            </a:r>
            <a:r>
              <a:rPr lang="en-US" baseline="0" dirty="0"/>
              <a:t> materials are s</a:t>
            </a:r>
            <a:r>
              <a:rPr lang="en-US" dirty="0"/>
              <a:t>till not used directly in game. </a:t>
            </a:r>
            <a:endParaRPr lang="en-US" baseline="0" dirty="0"/>
          </a:p>
          <a:p>
            <a:pPr lvl="0"/>
            <a:r>
              <a:rPr lang="en-US" baseline="0" dirty="0"/>
              <a:t>Even if a particular environment could use a certain common material, as is, the artist would still inherit to a level version.  </a:t>
            </a:r>
          </a:p>
          <a:p>
            <a:pPr lvl="0"/>
            <a:r>
              <a:rPr lang="en-US" baseline="0" dirty="0"/>
              <a:t>This is helped us audit memory and material usage.  It also allowed the texture artist to tweak the level version to suit their purposes, without disrupting other people that might be branching off from the same common.</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20</a:t>
            </a:fld>
            <a:endParaRPr lang="en-US" dirty="0"/>
          </a:p>
        </p:txBody>
      </p:sp>
    </p:spTree>
    <p:extLst>
      <p:ext uri="{BB962C8B-B14F-4D97-AF65-F5344CB8AC3E}">
        <p14:creationId xmlns:p14="http://schemas.microsoft.com/office/powerpoint/2010/main" val="2578534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quick</a:t>
            </a:r>
            <a:r>
              <a:rPr lang="en-US" baseline="0" dirty="0"/>
              <a:t> examples of common materials.  First a few simpler ones such as metals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21</a:t>
            </a:fld>
            <a:endParaRPr lang="en-US" dirty="0"/>
          </a:p>
        </p:txBody>
      </p:sp>
    </p:spTree>
    <p:extLst>
      <p:ext uri="{BB962C8B-B14F-4D97-AF65-F5344CB8AC3E}">
        <p14:creationId xmlns:p14="http://schemas.microsoft.com/office/powerpoint/2010/main" val="1342630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various paint coatings,</a:t>
            </a:r>
            <a:r>
              <a:rPr lang="en-US" baseline="0" dirty="0"/>
              <a:t> from shiny metallic, to lacquers, enamel, oil, </a:t>
            </a:r>
            <a:r>
              <a:rPr lang="en-US" baseline="0" dirty="0" err="1"/>
              <a:t>etc</a:t>
            </a:r>
            <a:r>
              <a:rPr lang="en-US" baseline="0" dirty="0"/>
              <a:t>, including various stages of wear</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22</a:t>
            </a:fld>
            <a:endParaRPr lang="en-US" dirty="0"/>
          </a:p>
        </p:txBody>
      </p:sp>
    </p:spTree>
    <p:extLst>
      <p:ext uri="{BB962C8B-B14F-4D97-AF65-F5344CB8AC3E}">
        <p14:creationId xmlns:p14="http://schemas.microsoft.com/office/powerpoint/2010/main" val="2939077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of our aged</a:t>
            </a:r>
            <a:r>
              <a:rPr lang="en-US" baseline="0" dirty="0"/>
              <a:t> common categories.  These include tiles of various weathering ingredients such as dust, dirt, mud, rust, oxidation, and tarnish.  They come in many more types and color variants than pictured here.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23</a:t>
            </a:fld>
            <a:endParaRPr lang="en-US" dirty="0"/>
          </a:p>
        </p:txBody>
      </p:sp>
    </p:spTree>
    <p:extLst>
      <p:ext uri="{BB962C8B-B14F-4D97-AF65-F5344CB8AC3E}">
        <p14:creationId xmlns:p14="http://schemas.microsoft.com/office/powerpoint/2010/main" val="1588324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two examples show sculpted pattern common</a:t>
            </a:r>
            <a:r>
              <a:rPr lang="en-US" baseline="0" dirty="0"/>
              <a:t> examples.  Such as ceramic tiles pictured here.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24</a:t>
            </a:fld>
            <a:endParaRPr lang="en-US" dirty="0"/>
          </a:p>
        </p:txBody>
      </p:sp>
    </p:spTree>
    <p:extLst>
      <p:ext uri="{BB962C8B-B14F-4D97-AF65-F5344CB8AC3E}">
        <p14:creationId xmlns:p14="http://schemas.microsoft.com/office/powerpoint/2010/main" val="1211393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bricks here.</a:t>
            </a:r>
            <a:r>
              <a:rPr lang="en-US" baseline="0" dirty="0"/>
              <a:t>  The bricks </a:t>
            </a:r>
            <a:r>
              <a:rPr lang="en-US" dirty="0"/>
              <a:t>are a nice example as well,</a:t>
            </a:r>
            <a:r>
              <a:rPr lang="en-US" baseline="0" dirty="0"/>
              <a:t> as they show how we separate components in our material studies.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endParaRPr lang="en-US" baseline="0" dirty="0"/>
          </a:p>
          <a:p>
            <a:r>
              <a:rPr lang="en-US" baseline="0" dirty="0"/>
              <a:t>Here are a few more pure brick patterns.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25</a:t>
            </a:fld>
            <a:endParaRPr lang="en-US" dirty="0"/>
          </a:p>
        </p:txBody>
      </p:sp>
    </p:spTree>
    <p:extLst>
      <p:ext uri="{BB962C8B-B14F-4D97-AF65-F5344CB8AC3E}">
        <p14:creationId xmlns:p14="http://schemas.microsoft.com/office/powerpoint/2010/main" val="4019677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pure studies of mortar</a:t>
            </a:r>
          </a:p>
        </p:txBody>
      </p:sp>
      <p:sp>
        <p:nvSpPr>
          <p:cNvPr id="4" name="Slide Number Placeholder 3"/>
          <p:cNvSpPr>
            <a:spLocks noGrp="1"/>
          </p:cNvSpPr>
          <p:nvPr>
            <p:ph type="sldNum" sz="quarter" idx="10"/>
          </p:nvPr>
        </p:nvSpPr>
        <p:spPr/>
        <p:txBody>
          <a:bodyPr/>
          <a:lstStyle/>
          <a:p>
            <a:fld id="{4CD77727-1FBB-44D0-8DD9-DAE5152BD184}" type="slidenum">
              <a:rPr lang="en-US" smtClean="0"/>
              <a:pPr/>
              <a:t>26</a:t>
            </a:fld>
            <a:endParaRPr lang="en-US" dirty="0"/>
          </a:p>
        </p:txBody>
      </p:sp>
    </p:spTree>
    <p:extLst>
      <p:ext uri="{BB962C8B-B14F-4D97-AF65-F5344CB8AC3E}">
        <p14:creationId xmlns:p14="http://schemas.microsoft.com/office/powerpoint/2010/main" val="3295692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Either ingredient</a:t>
            </a:r>
            <a:r>
              <a:rPr lang="en-US" baseline="0" dirty="0"/>
              <a:t> can be used in on it’s own, but even better, can then be mixed together without making a unique material from scratch.</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27</a:t>
            </a:fld>
            <a:endParaRPr lang="en-US" dirty="0"/>
          </a:p>
        </p:txBody>
      </p:sp>
    </p:spTree>
    <p:extLst>
      <p:ext uri="{BB962C8B-B14F-4D97-AF65-F5344CB8AC3E}">
        <p14:creationId xmlns:p14="http://schemas.microsoft.com/office/powerpoint/2010/main" val="3756176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how do we link these pure templates to each pixel</a:t>
            </a:r>
            <a:r>
              <a:rPr lang="en-US" baseline="0" dirty="0"/>
              <a:t> in a common?</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28</a:t>
            </a:fld>
            <a:endParaRPr lang="en-US" dirty="0"/>
          </a:p>
        </p:txBody>
      </p:sp>
    </p:spTree>
    <p:extLst>
      <p:ext uri="{BB962C8B-B14F-4D97-AF65-F5344CB8AC3E}">
        <p14:creationId xmlns:p14="http://schemas.microsoft.com/office/powerpoint/2010/main" val="747827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done</a:t>
            </a:r>
            <a:r>
              <a:rPr lang="en-US" baseline="0" dirty="0"/>
              <a:t> through our system of material compositing.</a:t>
            </a:r>
          </a:p>
          <a:p>
            <a:endParaRPr lang="en-US" baseline="0" dirty="0"/>
          </a:p>
          <a:p>
            <a:r>
              <a:rPr lang="en-US" baseline="0" dirty="0"/>
              <a:t>Think of it as a </a:t>
            </a:r>
            <a:r>
              <a:rPr lang="en-US" baseline="0" dirty="0" err="1"/>
              <a:t>photoshop</a:t>
            </a:r>
            <a:r>
              <a:rPr lang="en-US" baseline="0" dirty="0"/>
              <a:t> layer system for materials.  Each layer supports a linked alpha mask, but instead of just a single 2d texture like </a:t>
            </a:r>
            <a:r>
              <a:rPr lang="en-US" baseline="0" dirty="0" err="1"/>
              <a:t>photoshop</a:t>
            </a:r>
            <a:r>
              <a:rPr lang="en-US" baseline="0" dirty="0"/>
              <a:t>, each layer composites full shading properties.  Artists can control tiling, opacity, blending modes, as well as per channel shading contribution, such as spec, diffuse, or normal intensity.</a:t>
            </a:r>
          </a:p>
          <a:p>
            <a:endParaRPr lang="en-US" baseline="0" dirty="0"/>
          </a:p>
          <a:p>
            <a:r>
              <a:rPr lang="en-US" baseline="0" dirty="0"/>
              <a:t>This might sound expensive, but it’s not.  Our material build system smashes down all of these layers to a single layer internal texture whenever it’s saved or built.  These textures under the hood are more efficiently packed than if an artist had manually authored each shading map on their own.  </a:t>
            </a:r>
          </a:p>
          <a:p>
            <a:endParaRPr lang="en-US" baseline="0" dirty="0"/>
          </a:p>
          <a:p>
            <a:r>
              <a:rPr lang="en-US" baseline="0" dirty="0"/>
              <a:t>So, if you have a 100 composite layers, totally fine.  The end result will still be a flat material in whatever output resolution size you set</a:t>
            </a:r>
          </a:p>
        </p:txBody>
      </p:sp>
      <p:sp>
        <p:nvSpPr>
          <p:cNvPr id="4" name="Slide Number Placeholder 3"/>
          <p:cNvSpPr>
            <a:spLocks noGrp="1"/>
          </p:cNvSpPr>
          <p:nvPr>
            <p:ph type="sldNum" sz="quarter" idx="10"/>
          </p:nvPr>
        </p:nvSpPr>
        <p:spPr/>
        <p:txBody>
          <a:bodyPr/>
          <a:lstStyle/>
          <a:p>
            <a:fld id="{4CD77727-1FBB-44D0-8DD9-DAE5152BD184}" type="slidenum">
              <a:rPr lang="en-US" smtClean="0"/>
              <a:pPr/>
              <a:t>29</a:t>
            </a:fld>
            <a:endParaRPr lang="en-US" dirty="0"/>
          </a:p>
        </p:txBody>
      </p:sp>
    </p:spTree>
    <p:extLst>
      <p:ext uri="{BB962C8B-B14F-4D97-AF65-F5344CB8AC3E}">
        <p14:creationId xmlns:p14="http://schemas.microsoft.com/office/powerpoint/2010/main" val="107979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a:t>
            </a:r>
            <a:r>
              <a:rPr lang="en-US" baseline="0" dirty="0"/>
              <a:t> to give everyone a quick overview on the topics covered in the first half of our art production talk, we’ve broken the environment talk into two primary areas of focus.  </a:t>
            </a:r>
          </a:p>
          <a:p>
            <a:endParaRPr lang="en-US" baseline="0" dirty="0"/>
          </a:p>
          <a:p>
            <a:r>
              <a:rPr lang="en-US" baseline="0" dirty="0"/>
              <a:t>In the first portion, Tony and I will be focusing mostly on our material pipeline and various environment modeling and surfacing techniques</a:t>
            </a:r>
          </a:p>
          <a:p>
            <a:endParaRPr lang="en-US" baseline="0" dirty="0"/>
          </a:p>
          <a:p>
            <a:r>
              <a:rPr lang="en-US" b="1" baseline="0" dirty="0"/>
              <a:t>[CLICK]</a:t>
            </a:r>
          </a:p>
          <a:p>
            <a:endParaRPr lang="en-US" baseline="0" dirty="0"/>
          </a:p>
          <a:p>
            <a:r>
              <a:rPr lang="en-US" baseline="0" dirty="0"/>
              <a:t>And after that I will go over some of our lighting tech, particularly as it pertains to environments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a:t>
            </a:fld>
            <a:endParaRPr lang="en-US" dirty="0"/>
          </a:p>
        </p:txBody>
      </p:sp>
    </p:spTree>
    <p:extLst>
      <p:ext uri="{BB962C8B-B14F-4D97-AF65-F5344CB8AC3E}">
        <p14:creationId xmlns:p14="http://schemas.microsoft.com/office/powerpoint/2010/main" val="244434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quickly run through an example of compositing and one of our brass</a:t>
            </a:r>
            <a:r>
              <a:rPr lang="en-US" baseline="0" dirty="0"/>
              <a:t> common materials, here is the resultant material.</a:t>
            </a:r>
          </a:p>
          <a:p>
            <a:endParaRPr lang="en-US" baseline="0" dirty="0"/>
          </a:p>
          <a:p>
            <a:r>
              <a:rPr lang="en-US" baseline="0" dirty="0"/>
              <a:t>And here it is with the compositing disabled</a:t>
            </a:r>
          </a:p>
        </p:txBody>
      </p:sp>
      <p:sp>
        <p:nvSpPr>
          <p:cNvPr id="4" name="Slide Number Placeholder 3"/>
          <p:cNvSpPr>
            <a:spLocks noGrp="1"/>
          </p:cNvSpPr>
          <p:nvPr>
            <p:ph type="sldNum" sz="quarter" idx="10"/>
          </p:nvPr>
        </p:nvSpPr>
        <p:spPr/>
        <p:txBody>
          <a:bodyPr/>
          <a:lstStyle/>
          <a:p>
            <a:fld id="{4CD77727-1FBB-44D0-8DD9-DAE5152BD184}" type="slidenum">
              <a:rPr lang="en-US" smtClean="0"/>
              <a:pPr/>
              <a:t>30</a:t>
            </a:fld>
            <a:endParaRPr lang="en-US" dirty="0"/>
          </a:p>
        </p:txBody>
      </p:sp>
    </p:spTree>
    <p:extLst>
      <p:ext uri="{BB962C8B-B14F-4D97-AF65-F5344CB8AC3E}">
        <p14:creationId xmlns:p14="http://schemas.microsoft.com/office/powerpoint/2010/main" val="3397068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the base shading response comes through material inheritance.  You can see that the material has it’s base set to one of the brass templates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31</a:t>
            </a:fld>
            <a:endParaRPr lang="en-US" dirty="0"/>
          </a:p>
        </p:txBody>
      </p:sp>
    </p:spTree>
    <p:extLst>
      <p:ext uri="{BB962C8B-B14F-4D97-AF65-F5344CB8AC3E}">
        <p14:creationId xmlns:p14="http://schemas.microsoft.com/office/powerpoint/2010/main" val="567002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material definitions, just to show there is virtually no data in the common material file.  There are only 3 overrides from the template, to unlock the basic texture map slots to switch those out.  Everything else passes cleanly from the template.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32</a:t>
            </a:fld>
            <a:endParaRPr lang="en-US" dirty="0"/>
          </a:p>
        </p:txBody>
      </p:sp>
    </p:spTree>
    <p:extLst>
      <p:ext uri="{BB962C8B-B14F-4D97-AF65-F5344CB8AC3E}">
        <p14:creationId xmlns:p14="http://schemas.microsoft.com/office/powerpoint/2010/main" val="2826517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show the results of adding the</a:t>
            </a:r>
            <a:r>
              <a:rPr lang="en-US" baseline="0" dirty="0"/>
              <a:t> compositing feature and inserting a base layer.</a:t>
            </a:r>
            <a:r>
              <a:rPr lang="en-US" b="1" baseline="0" dirty="0"/>
              <a:t>[CLICK]</a:t>
            </a:r>
          </a:p>
          <a:p>
            <a:endParaRPr lang="en-US" baseline="0" dirty="0"/>
          </a:p>
          <a:p>
            <a:r>
              <a:rPr lang="en-US" baseline="0" dirty="0"/>
              <a:t>A more worn brass template is dropped into the first composite layer</a:t>
            </a:r>
            <a:r>
              <a:rPr lang="en-US" b="1" baseline="0" dirty="0"/>
              <a:t>[CLICK]</a:t>
            </a:r>
          </a:p>
          <a:p>
            <a:endParaRPr lang="en-US" baseline="0" dirty="0"/>
          </a:p>
          <a:p>
            <a:r>
              <a:rPr lang="en-US" baseline="0" dirty="0"/>
              <a:t>And then linked to a generic variation mask to add subtle shading breakup</a:t>
            </a:r>
          </a:p>
        </p:txBody>
      </p:sp>
      <p:sp>
        <p:nvSpPr>
          <p:cNvPr id="4" name="Slide Number Placeholder 3"/>
          <p:cNvSpPr>
            <a:spLocks noGrp="1"/>
          </p:cNvSpPr>
          <p:nvPr>
            <p:ph type="sldNum" sz="quarter" idx="10"/>
          </p:nvPr>
        </p:nvSpPr>
        <p:spPr/>
        <p:txBody>
          <a:bodyPr/>
          <a:lstStyle/>
          <a:p>
            <a:fld id="{4CD77727-1FBB-44D0-8DD9-DAE5152BD184}" type="slidenum">
              <a:rPr lang="en-US" smtClean="0"/>
              <a:pPr/>
              <a:t>33</a:t>
            </a:fld>
            <a:endParaRPr lang="en-US" dirty="0"/>
          </a:p>
        </p:txBody>
      </p:sp>
    </p:spTree>
    <p:extLst>
      <p:ext uri="{BB962C8B-B14F-4D97-AF65-F5344CB8AC3E}">
        <p14:creationId xmlns:p14="http://schemas.microsoft.com/office/powerpoint/2010/main" val="386676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another more worn brass template added with a different mask</a:t>
            </a:r>
          </a:p>
        </p:txBody>
      </p:sp>
      <p:sp>
        <p:nvSpPr>
          <p:cNvPr id="4" name="Slide Number Placeholder 3"/>
          <p:cNvSpPr>
            <a:spLocks noGrp="1"/>
          </p:cNvSpPr>
          <p:nvPr>
            <p:ph type="sldNum" sz="quarter" idx="10"/>
          </p:nvPr>
        </p:nvSpPr>
        <p:spPr/>
        <p:txBody>
          <a:bodyPr/>
          <a:lstStyle/>
          <a:p>
            <a:fld id="{4CD77727-1FBB-44D0-8DD9-DAE5152BD184}" type="slidenum">
              <a:rPr lang="en-US" smtClean="0"/>
              <a:pPr/>
              <a:t>34</a:t>
            </a:fld>
            <a:endParaRPr lang="en-US" dirty="0"/>
          </a:p>
        </p:txBody>
      </p:sp>
    </p:spTree>
    <p:extLst>
      <p:ext uri="{BB962C8B-B14F-4D97-AF65-F5344CB8AC3E}">
        <p14:creationId xmlns:p14="http://schemas.microsoft.com/office/powerpoint/2010/main" val="4242692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more </a:t>
            </a:r>
            <a:r>
              <a:rPr lang="en-US" baseline="0" dirty="0"/>
              <a:t>to indicate scratches revealing a pristine brass surface.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35</a:t>
            </a:fld>
            <a:endParaRPr lang="en-US" dirty="0"/>
          </a:p>
        </p:txBody>
      </p:sp>
    </p:spTree>
    <p:extLst>
      <p:ext uri="{BB962C8B-B14F-4D97-AF65-F5344CB8AC3E}">
        <p14:creationId xmlns:p14="http://schemas.microsoft.com/office/powerpoint/2010/main" val="3951848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step</a:t>
            </a:r>
            <a:r>
              <a:rPr lang="en-US" baseline="0" dirty="0"/>
              <a:t> gets even more interesting, because now we are compositing another common.  Unlike with the previous templates, this layer has textures enabled on the composite. </a:t>
            </a:r>
          </a:p>
          <a:p>
            <a:endParaRPr lang="en-US" baseline="0" dirty="0"/>
          </a:p>
          <a:p>
            <a:r>
              <a:rPr lang="en-US" baseline="0" dirty="0"/>
              <a:t>Not only do we get an alteration to the shading response, but also textures, including additive height data.  You may notice the coarser normal map from the worn common brass material now eating into the surface of the cleaner metal where it is active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36</a:t>
            </a:fld>
            <a:endParaRPr lang="en-US" dirty="0"/>
          </a:p>
        </p:txBody>
      </p:sp>
    </p:spTree>
    <p:extLst>
      <p:ext uri="{BB962C8B-B14F-4D97-AF65-F5344CB8AC3E}">
        <p14:creationId xmlns:p14="http://schemas.microsoft.com/office/powerpoint/2010/main" val="1427195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you</a:t>
            </a:r>
            <a:r>
              <a:rPr lang="en-US" baseline="0" dirty="0"/>
              <a:t> can see a nice, artistic variation of a brass material that is quickly assembled from simple masks.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37</a:t>
            </a:fld>
            <a:endParaRPr lang="en-US" dirty="0"/>
          </a:p>
        </p:txBody>
      </p:sp>
    </p:spTree>
    <p:extLst>
      <p:ext uri="{BB962C8B-B14F-4D97-AF65-F5344CB8AC3E}">
        <p14:creationId xmlns:p14="http://schemas.microsoft.com/office/powerpoint/2010/main" val="483028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one of it’s own ingredients coming from another common material.</a:t>
            </a:r>
          </a:p>
          <a:p>
            <a:endParaRPr lang="en-US" baseline="0" dirty="0"/>
          </a:p>
          <a:p>
            <a:r>
              <a:rPr lang="en-US" baseline="0" dirty="0"/>
              <a:t>Itself in turn being derived from other templates and dirt common materials.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38</a:t>
            </a:fld>
            <a:endParaRPr lang="en-US" dirty="0"/>
          </a:p>
        </p:txBody>
      </p:sp>
    </p:spTree>
    <p:extLst>
      <p:ext uri="{BB962C8B-B14F-4D97-AF65-F5344CB8AC3E}">
        <p14:creationId xmlns:p14="http://schemas.microsoft.com/office/powerpoint/2010/main" val="62528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back to our</a:t>
            </a:r>
            <a:r>
              <a:rPr lang="en-US" baseline="0" dirty="0"/>
              <a:t> material hierarchy overview, you can see how starting with the templates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39</a:t>
            </a:fld>
            <a:endParaRPr lang="en-US" dirty="0"/>
          </a:p>
        </p:txBody>
      </p:sp>
    </p:spTree>
    <p:extLst>
      <p:ext uri="{BB962C8B-B14F-4D97-AF65-F5344CB8AC3E}">
        <p14:creationId xmlns:p14="http://schemas.microsoft.com/office/powerpoint/2010/main" val="373932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things,</a:t>
            </a:r>
            <a:r>
              <a:rPr lang="en-US" baseline="0" dirty="0"/>
              <a:t> I’m just going to touch on very briefly on our company and the challenges of the current project.  </a:t>
            </a:r>
          </a:p>
          <a:p>
            <a:endParaRPr lang="en-US" baseline="0" dirty="0"/>
          </a:p>
          <a:p>
            <a:r>
              <a:rPr lang="en-US" baseline="0" dirty="0"/>
              <a:t>RAD was founded in 2003 and is based in Irvine, California.</a:t>
            </a:r>
          </a:p>
          <a:p>
            <a:endParaRPr lang="en-US" baseline="0" dirty="0"/>
          </a:p>
          <a:p>
            <a:r>
              <a:rPr lang="en-US" baseline="0" dirty="0"/>
              <a:t>And prior to The Order: 1886, we were known for primarily as a PlayStation Portable developer, creating original games for some of the big Sony franchises, such as </a:t>
            </a:r>
            <a:r>
              <a:rPr lang="en-US" baseline="0" dirty="0" err="1"/>
              <a:t>Jak</a:t>
            </a:r>
            <a:r>
              <a:rPr lang="en-US" baseline="0" dirty="0"/>
              <a:t> and Daxter and God of War.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a:t>
            </a:fld>
            <a:endParaRPr lang="en-US" dirty="0"/>
          </a:p>
        </p:txBody>
      </p:sp>
    </p:spTree>
    <p:extLst>
      <p:ext uri="{BB962C8B-B14F-4D97-AF65-F5344CB8AC3E}">
        <p14:creationId xmlns:p14="http://schemas.microsoft.com/office/powerpoint/2010/main" val="1277247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author a far larger</a:t>
            </a:r>
            <a:r>
              <a:rPr lang="en-US" baseline="0" dirty="0"/>
              <a:t> database of artist commons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40</a:t>
            </a:fld>
            <a:endParaRPr lang="en-US" dirty="0"/>
          </a:p>
        </p:txBody>
      </p:sp>
    </p:spTree>
    <p:extLst>
      <p:ext uri="{BB962C8B-B14F-4D97-AF65-F5344CB8AC3E}">
        <p14:creationId xmlns:p14="http://schemas.microsoft.com/office/powerpoint/2010/main" val="3876570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then in turn are used to composite every single, environment</a:t>
            </a:r>
            <a:r>
              <a:rPr lang="en-US" baseline="0" dirty="0"/>
              <a:t> tile, prop, and character material in the entire game.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41</a:t>
            </a:fld>
            <a:endParaRPr lang="en-US" dirty="0"/>
          </a:p>
        </p:txBody>
      </p:sp>
    </p:spTree>
    <p:extLst>
      <p:ext uri="{BB962C8B-B14F-4D97-AF65-F5344CB8AC3E}">
        <p14:creationId xmlns:p14="http://schemas.microsoft.com/office/powerpoint/2010/main" val="3812968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sample of a few props and character costumes,</a:t>
            </a:r>
            <a:r>
              <a:rPr lang="en-US" baseline="0" dirty="0"/>
              <a:t> surfaced by compositing commons, and by way of the commons back through the material templates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42</a:t>
            </a:fld>
            <a:endParaRPr lang="en-US" dirty="0"/>
          </a:p>
        </p:txBody>
      </p:sp>
    </p:spTree>
    <p:extLst>
      <p:ext uri="{BB962C8B-B14F-4D97-AF65-F5344CB8AC3E}">
        <p14:creationId xmlns:p14="http://schemas.microsoft.com/office/powerpoint/2010/main" val="3895569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incredibly</a:t>
            </a:r>
            <a:r>
              <a:rPr lang="en-US" baseline="0" dirty="0"/>
              <a:t> powerful, as all of our environment texture team’s efforts in crafting really refined tiling materials actually helps surface the entire game.</a:t>
            </a:r>
          </a:p>
          <a:p>
            <a:endParaRPr lang="en-US" baseline="0" dirty="0"/>
          </a:p>
          <a:p>
            <a:r>
              <a:rPr lang="en-US" baseline="0" dirty="0"/>
              <a:t>And our inheritance chain all the way back to the small set of templates also remains unbroken.  Even down to every material pixel in the game.  </a:t>
            </a:r>
          </a:p>
          <a:p>
            <a:endParaRPr lang="en-US" baseline="0" dirty="0"/>
          </a:p>
          <a:p>
            <a:r>
              <a:rPr lang="en-US" baseline="0" dirty="0"/>
              <a:t>Say we found we needed to rebalance the brass templates a little bit, changes to five simple materials would automatically pipe through to each brass derived pixel in this stanchion, blade hilt and bracer material.</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43</a:t>
            </a:fld>
            <a:endParaRPr lang="en-US" dirty="0"/>
          </a:p>
        </p:txBody>
      </p:sp>
    </p:spTree>
    <p:extLst>
      <p:ext uri="{BB962C8B-B14F-4D97-AF65-F5344CB8AC3E}">
        <p14:creationId xmlns:p14="http://schemas.microsoft.com/office/powerpoint/2010/main" val="3088951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a:t>
            </a:r>
            <a:r>
              <a:rPr lang="en-US" baseline="0" dirty="0"/>
              <a:t> this gives people a quick overview of our general material system, and now I’m going to pass things over to Tony to go into more depth on some specific environment art pipelines and techniques.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44</a:t>
            </a:fld>
            <a:endParaRPr lang="en-US" dirty="0"/>
          </a:p>
        </p:txBody>
      </p:sp>
    </p:spTree>
    <p:extLst>
      <p:ext uri="{BB962C8B-B14F-4D97-AF65-F5344CB8AC3E}">
        <p14:creationId xmlns:p14="http://schemas.microsoft.com/office/powerpoint/2010/main" val="1495088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looking at </a:t>
            </a:r>
            <a:r>
              <a:rPr lang="en-US" baseline="0" dirty="0"/>
              <a:t>our environment pipeline our goals were to have:</a:t>
            </a:r>
          </a:p>
          <a:p>
            <a:r>
              <a:rPr lang="en-US" baseline="0" dirty="0"/>
              <a:t>--Consistent high quality assets</a:t>
            </a:r>
          </a:p>
          <a:p>
            <a:r>
              <a:rPr lang="en-US" baseline="0" dirty="0"/>
              <a:t>--Fast iteration </a:t>
            </a:r>
          </a:p>
          <a:p>
            <a:r>
              <a:rPr lang="en-US" baseline="0" dirty="0"/>
              <a:t>--Minimize our memory footprint</a:t>
            </a:r>
          </a:p>
          <a:p>
            <a:endParaRPr lang="en-US" baseline="0" dirty="0"/>
          </a:p>
          <a:p>
            <a:r>
              <a:rPr lang="en-US" baseline="0" dirty="0"/>
              <a:t>We didn’t try to reinvent the wheel.</a:t>
            </a:r>
          </a:p>
          <a:p>
            <a:endParaRPr lang="en-US" baseline="0" dirty="0"/>
          </a:p>
          <a:p>
            <a:r>
              <a:rPr lang="en-US" baseline="0" dirty="0"/>
              <a:t>We took what worked for us in the past and built on top of that.</a:t>
            </a:r>
          </a:p>
          <a:p>
            <a:r>
              <a:rPr lang="en-US" baseline="0" dirty="0"/>
              <a:t>--Tiling textures</a:t>
            </a:r>
          </a:p>
          <a:p>
            <a:r>
              <a:rPr lang="en-US" baseline="0" dirty="0"/>
              <a:t>--Layered materials</a:t>
            </a:r>
          </a:p>
          <a:p>
            <a:r>
              <a:rPr lang="en-US" baseline="0" dirty="0"/>
              <a:t>--Skirt / Decal meshes</a:t>
            </a:r>
          </a:p>
          <a:p>
            <a:r>
              <a:rPr lang="en-US" baseline="0" dirty="0"/>
              <a:t>--Strong modeling</a:t>
            </a:r>
          </a:p>
          <a:p>
            <a:r>
              <a:rPr lang="en-US" baseline="0" dirty="0"/>
              <a:t>--Keeping one-off assets to a minimum. </a:t>
            </a:r>
            <a:r>
              <a:rPr lang="en-US" b="1" baseline="0" dirty="0"/>
              <a:t>[CLICK] </a:t>
            </a:r>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45</a:t>
            </a:fld>
            <a:endParaRPr lang="en-US" dirty="0"/>
          </a:p>
        </p:txBody>
      </p:sp>
    </p:spTree>
    <p:extLst>
      <p:ext uri="{BB962C8B-B14F-4D97-AF65-F5344CB8AC3E}">
        <p14:creationId xmlns:p14="http://schemas.microsoft.com/office/powerpoint/2010/main" val="2482673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Starting with material compositing.</a:t>
            </a:r>
          </a:p>
          <a:p>
            <a:endParaRPr lang="en-US" sz="1200" dirty="0"/>
          </a:p>
          <a:p>
            <a:r>
              <a:rPr lang="en-US" sz="1200" dirty="0"/>
              <a:t>The majority of our</a:t>
            </a:r>
            <a:r>
              <a:rPr lang="en-US" sz="1200" baseline="0" dirty="0"/>
              <a:t> tiling textures are sculpted in </a:t>
            </a:r>
            <a:r>
              <a:rPr lang="en-US" sz="1200" baseline="0" dirty="0" err="1"/>
              <a:t>Zbrush</a:t>
            </a:r>
            <a:r>
              <a:rPr lang="en-US" sz="1200" baseline="0" dirty="0"/>
              <a:t>.</a:t>
            </a:r>
          </a:p>
          <a:p>
            <a:endParaRPr lang="en-US" sz="1200" baseline="0" dirty="0"/>
          </a:p>
          <a:p>
            <a:r>
              <a:rPr lang="en-US" sz="1200" baseline="0" dirty="0"/>
              <a:t>Normal and height maps are the most important for us and we get the best result from </a:t>
            </a:r>
            <a:r>
              <a:rPr lang="en-US" sz="1200" baseline="0" dirty="0" err="1"/>
              <a:t>Zbrush</a:t>
            </a:r>
            <a:r>
              <a:rPr lang="en-US" sz="1200" baseline="0" dirty="0"/>
              <a:t>. </a:t>
            </a:r>
            <a:r>
              <a:rPr lang="en-US" b="1" baseline="0" dirty="0"/>
              <a:t>[CLICK] </a:t>
            </a:r>
            <a:endParaRPr lang="en-US" sz="1200" baseline="0" dirty="0"/>
          </a:p>
          <a:p>
            <a:endParaRPr lang="en-US" sz="1200" baseline="0" dirty="0"/>
          </a:p>
          <a:p>
            <a:endParaRPr lang="en-US" sz="1200"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46</a:t>
            </a:fld>
            <a:endParaRPr lang="en-US" dirty="0"/>
          </a:p>
        </p:txBody>
      </p:sp>
    </p:spTree>
    <p:extLst>
      <p:ext uri="{BB962C8B-B14F-4D97-AF65-F5344CB8AC3E}">
        <p14:creationId xmlns:p14="http://schemas.microsoft.com/office/powerpoint/2010/main" val="1898326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From Zbrush we export</a:t>
            </a:r>
            <a:r>
              <a:rPr lang="en-US" baseline="0" dirty="0"/>
              <a:t> </a:t>
            </a:r>
            <a:r>
              <a:rPr lang="en-US" dirty="0"/>
              <a:t>our</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--color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--normal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--height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id maps.</a:t>
            </a:r>
            <a:r>
              <a:rPr lang="en-US" b="1" baseline="0" dirty="0"/>
              <a:t> [CLICK] </a:t>
            </a:r>
            <a:endParaRPr lang="en-US" sz="1200"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47</a:t>
            </a:fld>
            <a:endParaRPr lang="en-US" dirty="0"/>
          </a:p>
        </p:txBody>
      </p:sp>
    </p:spTree>
    <p:extLst>
      <p:ext uri="{BB962C8B-B14F-4D97-AF65-F5344CB8AC3E}">
        <p14:creationId xmlns:p14="http://schemas.microsoft.com/office/powerpoint/2010/main" val="1646688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From those</a:t>
            </a:r>
            <a:r>
              <a:rPr lang="en-US" baseline="0" dirty="0"/>
              <a:t> maps </a:t>
            </a:r>
            <a:r>
              <a:rPr lang="en-US" dirty="0"/>
              <a:t>we</a:t>
            </a:r>
            <a:r>
              <a:rPr lang="en-US" baseline="0" dirty="0"/>
              <a:t> create our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--occlusion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composite masks. </a:t>
            </a:r>
            <a:r>
              <a:rPr lang="en-US" b="1" baseline="0" dirty="0"/>
              <a:t>[CLICK] </a:t>
            </a:r>
            <a:endParaRPr lang="en-US" sz="1200"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48</a:t>
            </a:fld>
            <a:endParaRPr lang="en-US" dirty="0"/>
          </a:p>
        </p:txBody>
      </p:sp>
    </p:spTree>
    <p:extLst>
      <p:ext uri="{BB962C8B-B14F-4D97-AF65-F5344CB8AC3E}">
        <p14:creationId xmlns:p14="http://schemas.microsoft.com/office/powerpoint/2010/main" val="7110643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a:t>
            </a:r>
            <a:r>
              <a:rPr lang="en-US" baseline="0" dirty="0"/>
              <a:t> I have the color, normal  and occlusion maps load </a:t>
            </a:r>
            <a:r>
              <a:rPr lang="en-US" b="1" baseline="0" dirty="0"/>
              <a:t>[CLICK] </a:t>
            </a:r>
            <a:r>
              <a:rPr lang="en-US" baseline="0" dirty="0"/>
              <a:t>with a single material template.</a:t>
            </a:r>
            <a:r>
              <a:rPr lang="en-US" b="1" baseline="0" dirty="0"/>
              <a:t> [CLICK] </a:t>
            </a:r>
            <a:endParaRPr lang="en-US" sz="1200"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49</a:t>
            </a:fld>
            <a:endParaRPr lang="en-US" dirty="0"/>
          </a:p>
        </p:txBody>
      </p:sp>
    </p:spTree>
    <p:extLst>
      <p:ext uri="{BB962C8B-B14F-4D97-AF65-F5344CB8AC3E}">
        <p14:creationId xmlns:p14="http://schemas.microsoft.com/office/powerpoint/2010/main" val="2571395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jumped</a:t>
            </a:r>
            <a:r>
              <a:rPr lang="en-US" baseline="0" dirty="0"/>
              <a:t> off the deep end with The Order: 1886.</a:t>
            </a:r>
          </a:p>
          <a:p>
            <a:endParaRPr lang="en-US" baseline="0" dirty="0"/>
          </a:p>
          <a:p>
            <a:r>
              <a:rPr lang="en-US" baseline="0" dirty="0"/>
              <a:t>We started development at the very beginning of 2011.  There were about 45 people in the entire company at that point and by the very height of production we peaked at about 140.</a:t>
            </a:r>
          </a:p>
          <a:p>
            <a:endParaRPr lang="en-US" baseline="0" dirty="0"/>
          </a:p>
          <a:p>
            <a:r>
              <a:rPr lang="en-US" baseline="0" dirty="0"/>
              <a:t>We also faced a few challenges with this game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[CLICK]</a:t>
            </a:r>
          </a:p>
          <a:p>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We were jumping from the PSP directly to the PS4, still early in development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All of our tools, engine, and even physics were all developed in-house and from scratch</a:t>
            </a:r>
          </a:p>
          <a:p>
            <a:pPr marL="171450" indent="-171450">
              <a:buFontTx/>
              <a:buChar char="-"/>
            </a:pPr>
            <a:r>
              <a:rPr lang="en-US" baseline="0" dirty="0"/>
              <a:t>This was our first original </a:t>
            </a:r>
            <a:r>
              <a:rPr lang="en-US" baseline="0" dirty="0" err="1"/>
              <a:t>ip</a:t>
            </a:r>
            <a:endParaRPr lang="en-US" baseline="0" dirty="0"/>
          </a:p>
          <a:p>
            <a:pPr marL="171450" indent="-171450">
              <a:buFontTx/>
              <a:buChar char="-"/>
            </a:pPr>
            <a:r>
              <a:rPr lang="en-US" baseline="0" dirty="0"/>
              <a:t>And in a genre completely new to us as developers</a:t>
            </a:r>
          </a:p>
          <a:p>
            <a:pPr marL="171450" indent="-171450">
              <a:buFontTx/>
              <a:buChar char="-"/>
            </a:pPr>
            <a:r>
              <a:rPr lang="en-US" baseline="0" dirty="0"/>
              <a:t>Also we were exploring a completely new art style, with dramatically higher level of detail and realism</a:t>
            </a:r>
          </a:p>
          <a:p>
            <a:pPr marL="171450" indent="-171450">
              <a:buFontTx/>
              <a:buChar char="-"/>
            </a:pPr>
            <a:r>
              <a:rPr lang="en-US" baseline="0" dirty="0"/>
              <a:t>Everything was to be real-time, in-game, from the start menu to the closing credits.  This also meant no higher quality cinematic assets. Everything would be running live on the PS4 with in-game content.</a:t>
            </a:r>
          </a:p>
        </p:txBody>
      </p:sp>
      <p:sp>
        <p:nvSpPr>
          <p:cNvPr id="4" name="Slide Number Placeholder 3"/>
          <p:cNvSpPr>
            <a:spLocks noGrp="1"/>
          </p:cNvSpPr>
          <p:nvPr>
            <p:ph type="sldNum" sz="quarter" idx="10"/>
          </p:nvPr>
        </p:nvSpPr>
        <p:spPr/>
        <p:txBody>
          <a:bodyPr/>
          <a:lstStyle/>
          <a:p>
            <a:fld id="{4CD77727-1FBB-44D0-8DD9-DAE5152BD184}" type="slidenum">
              <a:rPr lang="en-US" smtClean="0"/>
              <a:pPr/>
              <a:t>5</a:t>
            </a:fld>
            <a:endParaRPr lang="en-US" dirty="0"/>
          </a:p>
        </p:txBody>
      </p:sp>
    </p:spTree>
    <p:extLst>
      <p:ext uri="{BB962C8B-B14F-4D97-AF65-F5344CB8AC3E}">
        <p14:creationId xmlns:p14="http://schemas.microsoft.com/office/powerpoint/2010/main" val="18132293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this </a:t>
            </a:r>
            <a:r>
              <a:rPr lang="en-US" baseline="0" dirty="0"/>
              <a:t>composite layer I’m adding surface detail. </a:t>
            </a:r>
            <a:r>
              <a:rPr lang="en-US" b="1" baseline="0" dirty="0"/>
              <a:t>[CLICK] </a:t>
            </a:r>
            <a:endParaRPr lang="en-US" sz="1200"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the normal and occlusion maps are being composited. </a:t>
            </a:r>
            <a:r>
              <a:rPr lang="en-US" b="1" baseline="0" dirty="0"/>
              <a:t>[CLICK] </a:t>
            </a:r>
            <a:endParaRPr lang="en-US" sz="1200"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50</a:t>
            </a:fld>
            <a:endParaRPr lang="en-US" dirty="0"/>
          </a:p>
        </p:txBody>
      </p:sp>
    </p:spTree>
    <p:extLst>
      <p:ext uri="{BB962C8B-B14F-4D97-AF65-F5344CB8AC3E}">
        <p14:creationId xmlns:p14="http://schemas.microsoft.com/office/powerpoint/2010/main" val="2136176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Adding</a:t>
            </a:r>
            <a:r>
              <a:rPr lang="en-US" baseline="0" dirty="0"/>
              <a:t> surface dirt. </a:t>
            </a:r>
            <a:r>
              <a:rPr lang="en-US" b="1" baseline="0" dirty="0"/>
              <a:t>[CLICK] </a:t>
            </a:r>
            <a:endParaRPr lang="en-US" sz="1200"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51</a:t>
            </a:fld>
            <a:endParaRPr lang="en-US" dirty="0"/>
          </a:p>
        </p:txBody>
      </p:sp>
    </p:spTree>
    <p:extLst>
      <p:ext uri="{BB962C8B-B14F-4D97-AF65-F5344CB8AC3E}">
        <p14:creationId xmlns:p14="http://schemas.microsoft.com/office/powerpoint/2010/main" val="94162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Adding</a:t>
            </a:r>
            <a:r>
              <a:rPr lang="en-US" baseline="0" dirty="0"/>
              <a:t> flakes for quartz. </a:t>
            </a:r>
            <a:r>
              <a:rPr lang="en-US" b="1" baseline="0" dirty="0"/>
              <a:t>[CLICK] </a:t>
            </a:r>
            <a:endParaRPr lang="en-US" sz="1200"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52</a:t>
            </a:fld>
            <a:endParaRPr lang="en-US" dirty="0"/>
          </a:p>
        </p:txBody>
      </p:sp>
    </p:spTree>
    <p:extLst>
      <p:ext uri="{BB962C8B-B14F-4D97-AF65-F5344CB8AC3E}">
        <p14:creationId xmlns:p14="http://schemas.microsoft.com/office/powerpoint/2010/main" val="27174079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Adding</a:t>
            </a:r>
            <a:r>
              <a:rPr lang="en-US" baseline="0" dirty="0"/>
              <a:t> dampness.</a:t>
            </a:r>
            <a:r>
              <a:rPr lang="en-US" b="1" baseline="0" dirty="0"/>
              <a:t> [CLICK] </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53</a:t>
            </a:fld>
            <a:endParaRPr lang="en-US" dirty="0"/>
          </a:p>
        </p:txBody>
      </p:sp>
    </p:spTree>
    <p:extLst>
      <p:ext uri="{BB962C8B-B14F-4D97-AF65-F5344CB8AC3E}">
        <p14:creationId xmlns:p14="http://schemas.microsoft.com/office/powerpoint/2010/main" val="35600933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Adding</a:t>
            </a:r>
            <a:r>
              <a:rPr lang="en-US" baseline="0" dirty="0"/>
              <a:t> worn areas of the stones.</a:t>
            </a:r>
            <a:r>
              <a:rPr lang="en-US" b="1" baseline="0" dirty="0"/>
              <a:t> [CLICK] </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54</a:t>
            </a:fld>
            <a:endParaRPr lang="en-US" dirty="0"/>
          </a:p>
        </p:txBody>
      </p:sp>
    </p:spTree>
    <p:extLst>
      <p:ext uri="{BB962C8B-B14F-4D97-AF65-F5344CB8AC3E}">
        <p14:creationId xmlns:p14="http://schemas.microsoft.com/office/powerpoint/2010/main" val="3837635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Adding dirt between the stones.</a:t>
            </a:r>
            <a:r>
              <a:rPr lang="en-US" b="1" baseline="0" dirty="0"/>
              <a:t> [CLICK] </a:t>
            </a:r>
            <a:endParaRPr lang="en-US" sz="1200"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55</a:t>
            </a:fld>
            <a:endParaRPr lang="en-US" dirty="0"/>
          </a:p>
        </p:txBody>
      </p:sp>
    </p:spTree>
    <p:extLst>
      <p:ext uri="{BB962C8B-B14F-4D97-AF65-F5344CB8AC3E}">
        <p14:creationId xmlns:p14="http://schemas.microsoft.com/office/powerpoint/2010/main" val="29049950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Adding moss between the stones.</a:t>
            </a:r>
            <a:r>
              <a:rPr lang="en-US" baseline="0" dirty="0"/>
              <a:t> </a:t>
            </a:r>
            <a:r>
              <a:rPr lang="en-US" b="1" baseline="0" dirty="0"/>
              <a:t>[CLICK] </a:t>
            </a:r>
            <a:endParaRPr lang="en-US" sz="1200"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56</a:t>
            </a:fld>
            <a:endParaRPr lang="en-US" dirty="0"/>
          </a:p>
        </p:txBody>
      </p:sp>
    </p:spTree>
    <p:extLst>
      <p:ext uri="{BB962C8B-B14F-4D97-AF65-F5344CB8AC3E}">
        <p14:creationId xmlns:p14="http://schemas.microsoft.com/office/powerpoint/2010/main" val="3614802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a:t>
            </a:r>
            <a:r>
              <a:rPr lang="en-US" baseline="0" dirty="0"/>
              <a:t> is the final composited tiling material.</a:t>
            </a:r>
            <a:r>
              <a:rPr lang="en-US" b="1" baseline="0" dirty="0"/>
              <a:t> [CLICK] </a:t>
            </a:r>
            <a:endParaRPr lang="en-US" sz="1200"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57</a:t>
            </a:fld>
            <a:endParaRPr lang="en-US" dirty="0"/>
          </a:p>
        </p:txBody>
      </p:sp>
    </p:spTree>
    <p:extLst>
      <p:ext uri="{BB962C8B-B14F-4D97-AF65-F5344CB8AC3E}">
        <p14:creationId xmlns:p14="http://schemas.microsoft.com/office/powerpoint/2010/main" val="1898381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majority of</a:t>
            </a:r>
            <a:r>
              <a:rPr lang="en-US" baseline="0" dirty="0"/>
              <a:t> </a:t>
            </a:r>
            <a:r>
              <a:rPr lang="en-US" dirty="0"/>
              <a:t>common and environment materials are 1024 x 1024.</a:t>
            </a:r>
          </a:p>
          <a:p>
            <a:endParaRPr lang="en-US" dirty="0"/>
          </a:p>
          <a:p>
            <a:r>
              <a:rPr lang="en-US" dirty="0"/>
              <a:t>A composited material is packed into four texture maps.</a:t>
            </a:r>
          </a:p>
          <a:p>
            <a:endParaRPr lang="en-US" dirty="0"/>
          </a:p>
          <a:p>
            <a:r>
              <a:rPr lang="en-US" dirty="0"/>
              <a:t>Height, emissive, backlighting and detail normal maps are not packed with compositing.</a:t>
            </a:r>
          </a:p>
          <a:p>
            <a:endParaRPr lang="en-US" dirty="0"/>
          </a:p>
          <a:p>
            <a:r>
              <a:rPr lang="en-US" dirty="0"/>
              <a:t>We don’t pack those maps</a:t>
            </a:r>
            <a:r>
              <a:rPr lang="en-US" baseline="0" dirty="0"/>
              <a:t> because we share and swap them between different materials. </a:t>
            </a:r>
            <a:r>
              <a:rPr lang="en-US" b="1" baseline="0" dirty="0"/>
              <a:t>[CLICK]</a:t>
            </a:r>
            <a:endParaRPr lang="en-US" b="1"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58</a:t>
            </a:fld>
            <a:endParaRPr lang="en-US" dirty="0"/>
          </a:p>
        </p:txBody>
      </p:sp>
    </p:spTree>
    <p:extLst>
      <p:ext uri="{BB962C8B-B14F-4D97-AF65-F5344CB8AC3E}">
        <p14:creationId xmlns:p14="http://schemas.microsoft.com/office/powerpoint/2010/main" val="684941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we take our composited tiling materials and use them in </a:t>
            </a:r>
            <a:r>
              <a:rPr lang="en-US" baseline="0" dirty="0"/>
              <a:t>layer blend materials. </a:t>
            </a:r>
          </a:p>
          <a:p>
            <a:r>
              <a:rPr lang="en-US" baseline="0" dirty="0"/>
              <a:t> </a:t>
            </a:r>
          </a:p>
          <a:p>
            <a:r>
              <a:rPr lang="en-US" baseline="0" dirty="0"/>
              <a:t>Most of our environment layered materials have between two to four layers. </a:t>
            </a:r>
          </a:p>
          <a:p>
            <a:endParaRPr lang="en-US" baseline="0" dirty="0"/>
          </a:p>
          <a:p>
            <a:r>
              <a:rPr lang="en-US" baseline="0" dirty="0"/>
              <a:t>This gives us the ability to use tiling materials to achieve an incredible amount of variety in our environments. </a:t>
            </a:r>
            <a:r>
              <a:rPr lang="en-US" b="1" baseline="0" dirty="0"/>
              <a:t>[CLICK] </a:t>
            </a:r>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59</a:t>
            </a:fld>
            <a:endParaRPr lang="en-US" dirty="0"/>
          </a:p>
        </p:txBody>
      </p:sp>
    </p:spTree>
    <p:extLst>
      <p:ext uri="{BB962C8B-B14F-4D97-AF65-F5344CB8AC3E}">
        <p14:creationId xmlns:p14="http://schemas.microsoft.com/office/powerpoint/2010/main" val="2643174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pretty terrifying</a:t>
            </a:r>
            <a:r>
              <a:rPr lang="en-US" baseline="0" dirty="0"/>
              <a:t>.  </a:t>
            </a:r>
          </a:p>
          <a:p>
            <a:endParaRPr lang="en-US" baseline="0" dirty="0"/>
          </a:p>
          <a:p>
            <a:r>
              <a:rPr lang="en-US" baseline="0" dirty="0"/>
              <a:t>We realized that we were a relatively small team that had to bridge a pretty huge divide, and we felt we really needed to make some smart bets early on.  Just to highlight a couple goals we had from the beginning, particularly regarding materials and environment art: </a:t>
            </a:r>
            <a:r>
              <a:rPr lang="en-US" b="1"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first was to build a art pipeline focused on inheritance and reuse.  This meant we wanted to find ways to be able to really polish core assets once, and then have them very easily accessible and reusable by the entire art team. </a:t>
            </a:r>
            <a:r>
              <a:rPr lang="en-US" b="1" baseline="0" dirty="0"/>
              <a:t>[CLICK]</a:t>
            </a:r>
          </a:p>
        </p:txBody>
      </p:sp>
      <p:sp>
        <p:nvSpPr>
          <p:cNvPr id="4" name="Slide Number Placeholder 3"/>
          <p:cNvSpPr>
            <a:spLocks noGrp="1"/>
          </p:cNvSpPr>
          <p:nvPr>
            <p:ph type="sldNum" sz="quarter" idx="10"/>
          </p:nvPr>
        </p:nvSpPr>
        <p:spPr/>
        <p:txBody>
          <a:bodyPr/>
          <a:lstStyle/>
          <a:p>
            <a:fld id="{4CD77727-1FBB-44D0-8DD9-DAE5152BD184}" type="slidenum">
              <a:rPr lang="en-US" smtClean="0"/>
              <a:pPr/>
              <a:t>6</a:t>
            </a:fld>
            <a:endParaRPr lang="en-US" dirty="0"/>
          </a:p>
        </p:txBody>
      </p:sp>
    </p:spTree>
    <p:extLst>
      <p:ext uri="{BB962C8B-B14F-4D97-AF65-F5344CB8AC3E}">
        <p14:creationId xmlns:p14="http://schemas.microsoft.com/office/powerpoint/2010/main" val="33297263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As an example, Starting with</a:t>
            </a:r>
            <a:r>
              <a:rPr lang="en-US" baseline="0" dirty="0"/>
              <a:t> Base Layer of </a:t>
            </a:r>
            <a:r>
              <a:rPr lang="en-US" dirty="0"/>
              <a:t>Stone Floor</a:t>
            </a:r>
            <a:r>
              <a:rPr lang="en-US" b="1" baseline="0" dirty="0"/>
              <a:t> [CLICK] </a:t>
            </a:r>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60</a:t>
            </a:fld>
            <a:endParaRPr lang="en-US" dirty="0"/>
          </a:p>
        </p:txBody>
      </p:sp>
    </p:spTree>
    <p:extLst>
      <p:ext uri="{BB962C8B-B14F-4D97-AF65-F5344CB8AC3E}">
        <p14:creationId xmlns:p14="http://schemas.microsoft.com/office/powerpoint/2010/main" val="27237505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Second</a:t>
            </a:r>
            <a:r>
              <a:rPr lang="en-US" baseline="0" dirty="0"/>
              <a:t> layer</a:t>
            </a:r>
          </a:p>
          <a:p>
            <a:r>
              <a:rPr lang="en-US" baseline="0" dirty="0"/>
              <a:t>Sand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Basic height blend. </a:t>
            </a:r>
            <a:r>
              <a:rPr lang="en-US" b="1" baseline="0" dirty="0"/>
              <a:t>[CLICK]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61</a:t>
            </a:fld>
            <a:endParaRPr lang="en-US" dirty="0"/>
          </a:p>
        </p:txBody>
      </p:sp>
    </p:spTree>
    <p:extLst>
      <p:ext uri="{BB962C8B-B14F-4D97-AF65-F5344CB8AC3E}">
        <p14:creationId xmlns:p14="http://schemas.microsoft.com/office/powerpoint/2010/main" val="14473534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Third layer</a:t>
            </a:r>
          </a:p>
          <a:p>
            <a:r>
              <a:rPr lang="en-US" baseline="0" dirty="0"/>
              <a:t>Dampness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in this case I don’t want to overwrite the underlying layer </a:t>
            </a:r>
            <a:r>
              <a:rPr lang="en-US" b="1" baseline="0" dirty="0"/>
              <a:t>[CLICK]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I want to combine with it.</a:t>
            </a:r>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62</a:t>
            </a:fld>
            <a:endParaRPr lang="en-US" dirty="0"/>
          </a:p>
        </p:txBody>
      </p:sp>
    </p:spTree>
    <p:extLst>
      <p:ext uri="{BB962C8B-B14F-4D97-AF65-F5344CB8AC3E}">
        <p14:creationId xmlns:p14="http://schemas.microsoft.com/office/powerpoint/2010/main" val="15165473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want to combine with it.</a:t>
            </a:r>
            <a:r>
              <a:rPr lang="en-US" b="1" baseline="0" dirty="0"/>
              <a:t> [CLICK]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63</a:t>
            </a:fld>
            <a:endParaRPr lang="en-US" dirty="0"/>
          </a:p>
        </p:txBody>
      </p:sp>
    </p:spTree>
    <p:extLst>
      <p:ext uri="{BB962C8B-B14F-4D97-AF65-F5344CB8AC3E}">
        <p14:creationId xmlns:p14="http://schemas.microsoft.com/office/powerpoint/2010/main" val="6713946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a:t>
            </a:r>
            <a:r>
              <a:rPr lang="en-US" baseline="0" dirty="0"/>
              <a:t>our blending controls I tune the Diffuse </a:t>
            </a:r>
            <a:r>
              <a:rPr lang="en-US" sz="1200" dirty="0">
                <a:solidFill>
                  <a:schemeClr val="bg1">
                    <a:lumMod val="75000"/>
                  </a:schemeClr>
                </a:solidFill>
              </a:rPr>
              <a:t>Albedo</a:t>
            </a:r>
            <a:r>
              <a:rPr lang="en-US" baseline="0" dirty="0"/>
              <a:t> </a:t>
            </a:r>
            <a:r>
              <a:rPr lang="en-US" dirty="0"/>
              <a:t>contribution of the dampness layer.</a:t>
            </a:r>
            <a:r>
              <a:rPr lang="en-US"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This is starting to look better but, the dampness needs to mix with the </a:t>
            </a:r>
            <a:r>
              <a:rPr lang="en-US" baseline="0" dirty="0"/>
              <a:t>underlying materials </a:t>
            </a:r>
            <a:r>
              <a:rPr lang="en-US" b="1" baseline="0" dirty="0"/>
              <a:t>[CLICK] </a:t>
            </a:r>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64</a:t>
            </a:fld>
            <a:endParaRPr lang="en-US" dirty="0"/>
          </a:p>
        </p:txBody>
      </p:sp>
    </p:spTree>
    <p:extLst>
      <p:ext uri="{BB962C8B-B14F-4D97-AF65-F5344CB8AC3E}">
        <p14:creationId xmlns:p14="http://schemas.microsoft.com/office/powerpoint/2010/main" val="386307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With our blending controls I tune the Specular </a:t>
            </a:r>
            <a:r>
              <a:rPr lang="en-US" sz="1200" dirty="0">
                <a:solidFill>
                  <a:schemeClr val="bg1">
                    <a:lumMod val="75000"/>
                  </a:schemeClr>
                </a:solidFill>
              </a:rPr>
              <a:t>Albedo and Roughness</a:t>
            </a:r>
            <a:r>
              <a:rPr lang="en-US" baseline="0" dirty="0"/>
              <a:t> </a:t>
            </a:r>
            <a:r>
              <a:rPr lang="en-US" dirty="0"/>
              <a:t>contribution of the dampness layer.</a:t>
            </a:r>
            <a:r>
              <a:rPr lang="en-US"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Now I have a more realistic mixing of the materials.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sand looks like it has absorbed more water than the stone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Our blending controls also have allowed us to save on texture memory.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We can use a single dirt and grunge layer and blend it to look unique for each use. </a:t>
            </a:r>
            <a:r>
              <a:rPr lang="en-US" b="1" baseline="0" dirty="0"/>
              <a:t>[CLICK] </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65</a:t>
            </a:fld>
            <a:endParaRPr lang="en-US" dirty="0"/>
          </a:p>
        </p:txBody>
      </p:sp>
    </p:spTree>
    <p:extLst>
      <p:ext uri="{BB962C8B-B14F-4D97-AF65-F5344CB8AC3E}">
        <p14:creationId xmlns:p14="http://schemas.microsoft.com/office/powerpoint/2010/main" val="17396523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Fourth</a:t>
            </a:r>
            <a:r>
              <a:rPr lang="en-US" baseline="0" dirty="0"/>
              <a:t> layer :</a:t>
            </a:r>
          </a:p>
          <a:p>
            <a:r>
              <a:rPr lang="en-US" baseline="0" dirty="0"/>
              <a:t>Water puddles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Basic height blend. </a:t>
            </a:r>
            <a:r>
              <a:rPr lang="en-US" b="1" baseline="0" dirty="0"/>
              <a:t>[CLICK] </a:t>
            </a:r>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66</a:t>
            </a:fld>
            <a:endParaRPr lang="en-US" dirty="0"/>
          </a:p>
        </p:txBody>
      </p:sp>
    </p:spTree>
    <p:extLst>
      <p:ext uri="{BB962C8B-B14F-4D97-AF65-F5344CB8AC3E}">
        <p14:creationId xmlns:p14="http://schemas.microsoft.com/office/powerpoint/2010/main" val="20022628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push this</a:t>
            </a:r>
            <a:r>
              <a:rPr lang="en-US" baseline="0" dirty="0"/>
              <a:t> floor further I’m </a:t>
            </a:r>
            <a:r>
              <a:rPr lang="en-US" dirty="0"/>
              <a:t>adding</a:t>
            </a:r>
            <a:r>
              <a:rPr lang="en-US" baseline="0" dirty="0"/>
              <a:t> modeled floor stones. </a:t>
            </a:r>
            <a:r>
              <a:rPr lang="en-US" b="1" baseline="0" dirty="0"/>
              <a:t>[CLICK] </a:t>
            </a:r>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67</a:t>
            </a:fld>
            <a:endParaRPr lang="en-US" dirty="0"/>
          </a:p>
        </p:txBody>
      </p:sp>
    </p:spTree>
    <p:extLst>
      <p:ext uri="{BB962C8B-B14F-4D97-AF65-F5344CB8AC3E}">
        <p14:creationId xmlns:p14="http://schemas.microsoft.com/office/powerpoint/2010/main" val="2217101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Adding</a:t>
            </a:r>
            <a:r>
              <a:rPr lang="en-US" baseline="0" dirty="0"/>
              <a:t> modeled rocks and pebbles. </a:t>
            </a:r>
            <a:r>
              <a:rPr lang="en-US" b="1" baseline="0" dirty="0"/>
              <a:t>[CLICK] </a:t>
            </a:r>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68</a:t>
            </a:fld>
            <a:endParaRPr lang="en-US" dirty="0"/>
          </a:p>
        </p:txBody>
      </p:sp>
    </p:spTree>
    <p:extLst>
      <p:ext uri="{BB962C8B-B14F-4D97-AF65-F5344CB8AC3E}">
        <p14:creationId xmlns:p14="http://schemas.microsoft.com/office/powerpoint/2010/main" val="15563196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Adding a skirt mesh for trash and debris. </a:t>
            </a:r>
            <a:r>
              <a:rPr lang="en-US" b="1" baseline="0" dirty="0"/>
              <a:t>[CLICK] </a:t>
            </a:r>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69</a:t>
            </a:fld>
            <a:endParaRPr lang="en-US" dirty="0"/>
          </a:p>
        </p:txBody>
      </p:sp>
    </p:spTree>
    <p:extLst>
      <p:ext uri="{BB962C8B-B14F-4D97-AF65-F5344CB8AC3E}">
        <p14:creationId xmlns:p14="http://schemas.microsoft.com/office/powerpoint/2010/main" val="172631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Also, visually we wanted to achieve a rendering fidelity</a:t>
            </a:r>
            <a:r>
              <a:rPr lang="en-US" baseline="0" dirty="0"/>
              <a:t> that generally not associated with games in the past, instead coming closer to pre-rendered CG. One particular area emphasis we had was attempting to capture a really accurate specular representation in materials and lighting.  We also wanted to make sure that our lighting and material model were very balanced and worked to enhance, not detract form each other.</a:t>
            </a:r>
          </a:p>
          <a:p>
            <a:pPr marL="0" indent="0">
              <a:buFontTx/>
              <a:buNone/>
            </a:pPr>
            <a:endParaRPr lang="en-US" baseline="0" dirty="0"/>
          </a:p>
          <a:p>
            <a:pPr marL="0" indent="0">
              <a:buFontTx/>
              <a:buNone/>
            </a:pPr>
            <a:r>
              <a:rPr lang="en-US" baseline="0" dirty="0"/>
              <a:t>Finally, specifically with environment art, we also wanted to expand our toolset to be able to surface a hand crafted looking world, mostly from efficient, tile-able textures.</a:t>
            </a:r>
          </a:p>
          <a:p>
            <a:pPr marL="0" indent="0">
              <a:buFontTx/>
              <a:buNone/>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I’ll now show you guys a trailer we put together for SIGGRAPH showcasing some of our environments and characters. Hopefully this shows that we came pretty close to hitting some of these visual goals, especially considering it is all real-time and in-game on a console.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indent="0">
              <a:buFontTx/>
              <a:buNone/>
            </a:pPr>
            <a:endParaRPr lang="en-US" baseline="0"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a:t>
            </a:fld>
            <a:endParaRPr lang="en-US" dirty="0"/>
          </a:p>
        </p:txBody>
      </p:sp>
    </p:spTree>
    <p:extLst>
      <p:ext uri="{BB962C8B-B14F-4D97-AF65-F5344CB8AC3E}">
        <p14:creationId xmlns:p14="http://schemas.microsoft.com/office/powerpoint/2010/main" val="4086229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a:t>
            </a:r>
            <a:r>
              <a:rPr lang="en-US" baseline="0" dirty="0"/>
              <a:t> is the final result.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Showing this is all run-time. </a:t>
            </a:r>
            <a:r>
              <a:rPr lang="en-US" b="1" baseline="0" dirty="0"/>
              <a:t>[CLICK] </a:t>
            </a:r>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70</a:t>
            </a:fld>
            <a:endParaRPr lang="en-US" dirty="0"/>
          </a:p>
        </p:txBody>
      </p:sp>
    </p:spTree>
    <p:extLst>
      <p:ext uri="{BB962C8B-B14F-4D97-AF65-F5344CB8AC3E}">
        <p14:creationId xmlns:p14="http://schemas.microsoft.com/office/powerpoint/2010/main" val="1369580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Skirts</a:t>
            </a:r>
            <a:r>
              <a:rPr lang="en-US" baseline="0" dirty="0"/>
              <a:t> are meshes that we float over </a:t>
            </a:r>
            <a:r>
              <a:rPr lang="en-US" dirty="0"/>
              <a:t>opaque geometry.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chemeClr val="bg1">
                    <a:lumMod val="75000"/>
                  </a:schemeClr>
                </a:solidFill>
              </a:rPr>
              <a:t>We would use skirts for things like: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chemeClr val="bg1">
                    <a:lumMod val="75000"/>
                  </a:schemeClr>
                </a:solidFill>
              </a:rPr>
              <a:t>--graffiti and posters on a walls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chemeClr val="bg1">
                    <a:lumMod val="75000"/>
                  </a:schemeClr>
                </a:solidFill>
              </a:rPr>
              <a:t>--or piles of leaves on the ground</a:t>
            </a:r>
            <a:r>
              <a:rPr lang="en-US" dirty="0"/>
              <a:t>. </a:t>
            </a:r>
            <a:r>
              <a:rPr lang="en-US" sz="1200" b="1" dirty="0">
                <a:solidFill>
                  <a:schemeClr val="bg1">
                    <a:lumMod val="75000"/>
                  </a:schemeClr>
                </a:solidFill>
              </a:rPr>
              <a:t>[CLICK]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bg1">
                  <a:lumMod val="75000"/>
                </a:schemeClr>
              </a:solidFill>
            </a:endParaRPr>
          </a:p>
          <a:p>
            <a:endParaRPr lang="en-US" i="1"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71</a:t>
            </a:fld>
            <a:endParaRPr lang="en-US" dirty="0"/>
          </a:p>
        </p:txBody>
      </p:sp>
    </p:spTree>
    <p:extLst>
      <p:ext uri="{BB962C8B-B14F-4D97-AF65-F5344CB8AC3E}">
        <p14:creationId xmlns:p14="http://schemas.microsoft.com/office/powerpoint/2010/main" val="16671483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75000"/>
                  </a:schemeClr>
                </a:solidFill>
              </a:rPr>
              <a:t>They can use texture alpha </a:t>
            </a:r>
            <a:r>
              <a:rPr lang="en-US" sz="1200" b="1" dirty="0">
                <a:solidFill>
                  <a:schemeClr val="bg1">
                    <a:lumMod val="75000"/>
                  </a:schemeClr>
                </a:solidFill>
              </a:rPr>
              <a:t>[CLICK] </a:t>
            </a:r>
            <a:r>
              <a:rPr lang="en-US" sz="1200" dirty="0">
                <a:solidFill>
                  <a:schemeClr val="bg1">
                    <a:lumMod val="75000"/>
                  </a:schemeClr>
                </a:solidFill>
              </a:rPr>
              <a:t>and vertex alpha. </a:t>
            </a:r>
            <a:r>
              <a:rPr lang="en-US" sz="1200" b="1" dirty="0">
                <a:solidFill>
                  <a:schemeClr val="bg1">
                    <a:lumMod val="75000"/>
                  </a:schemeClr>
                </a:solidFill>
              </a:rPr>
              <a:t>[CLICK] </a:t>
            </a:r>
            <a:endParaRPr lang="en-US" sz="1200" dirty="0">
              <a:solidFill>
                <a:schemeClr val="bg1">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72</a:t>
            </a:fld>
            <a:endParaRPr lang="en-US" dirty="0"/>
          </a:p>
        </p:txBody>
      </p:sp>
    </p:spTree>
    <p:extLst>
      <p:ext uri="{BB962C8B-B14F-4D97-AF65-F5344CB8AC3E}">
        <p14:creationId xmlns:p14="http://schemas.microsoft.com/office/powerpoint/2010/main" val="3304484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75000"/>
                  </a:schemeClr>
                </a:solidFill>
              </a:rPr>
              <a:t>They also can combine with underlying normal maps.</a:t>
            </a:r>
            <a:r>
              <a:rPr lang="en-US" sz="1200" baseline="0" dirty="0">
                <a:solidFill>
                  <a:schemeClr val="bg1">
                    <a:lumMod val="75000"/>
                  </a:schemeClr>
                </a:solidFill>
              </a:rPr>
              <a:t> </a:t>
            </a:r>
            <a:r>
              <a:rPr lang="en-US" sz="1200" b="1" dirty="0">
                <a:solidFill>
                  <a:schemeClr val="bg1">
                    <a:lumMod val="75000"/>
                  </a:schemeClr>
                </a:solidFill>
              </a:rPr>
              <a:t>[CLICK]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73</a:t>
            </a:fld>
            <a:endParaRPr lang="en-US" dirty="0"/>
          </a:p>
        </p:txBody>
      </p:sp>
    </p:spTree>
    <p:extLst>
      <p:ext uri="{BB962C8B-B14F-4D97-AF65-F5344CB8AC3E}">
        <p14:creationId xmlns:p14="http://schemas.microsoft.com/office/powerpoint/2010/main" val="11344283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lumMod val="75000"/>
                </a:schemeClr>
              </a:solidFill>
            </a:endParaRPr>
          </a:p>
          <a:p>
            <a:r>
              <a:rPr lang="en-US" sz="1200" dirty="0">
                <a:solidFill>
                  <a:schemeClr val="bg1">
                    <a:lumMod val="75000"/>
                  </a:schemeClr>
                </a:solidFill>
              </a:rPr>
              <a:t>We use skirts a lot for our ground surfaces. </a:t>
            </a:r>
            <a:r>
              <a:rPr lang="en-US" sz="1200" b="1" dirty="0">
                <a:solidFill>
                  <a:schemeClr val="tx1"/>
                </a:solidFill>
              </a:rPr>
              <a:t>[CLICK]</a:t>
            </a:r>
          </a:p>
          <a:p>
            <a:r>
              <a:rPr lang="en-US" sz="1200" b="1" dirty="0">
                <a:solidFill>
                  <a:schemeClr val="tx1"/>
                </a:solidFill>
              </a:rPr>
              <a:t> </a:t>
            </a:r>
          </a:p>
          <a:p>
            <a:r>
              <a:rPr lang="en-US" sz="1200" b="0" dirty="0">
                <a:solidFill>
                  <a:schemeClr val="tx1"/>
                </a:solidFill>
              </a:rPr>
              <a:t>To smooth</a:t>
            </a:r>
            <a:r>
              <a:rPr lang="en-US" sz="1200" b="0" baseline="0" dirty="0">
                <a:solidFill>
                  <a:schemeClr val="tx1"/>
                </a:solidFill>
              </a:rPr>
              <a:t> the transition between wall to ground. </a:t>
            </a:r>
            <a:r>
              <a:rPr lang="en-US" sz="1200" b="1" dirty="0">
                <a:solidFill>
                  <a:schemeClr val="tx1"/>
                </a:solidFill>
              </a:rPr>
              <a:t>[CLICK] </a:t>
            </a:r>
            <a:endParaRPr lang="en-US" sz="1200" b="0" dirty="0">
              <a:solidFill>
                <a:schemeClr val="bg1">
                  <a:lumMod val="75000"/>
                </a:schemeClr>
              </a:solidFill>
            </a:endParaRPr>
          </a:p>
        </p:txBody>
      </p:sp>
      <p:sp>
        <p:nvSpPr>
          <p:cNvPr id="4" name="Slide Number Placeholder 3"/>
          <p:cNvSpPr>
            <a:spLocks noGrp="1"/>
          </p:cNvSpPr>
          <p:nvPr>
            <p:ph type="sldNum" sz="quarter" idx="10"/>
          </p:nvPr>
        </p:nvSpPr>
        <p:spPr/>
        <p:txBody>
          <a:bodyPr/>
          <a:lstStyle/>
          <a:p>
            <a:fld id="{4CD77727-1FBB-44D0-8DD9-DAE5152BD184}" type="slidenum">
              <a:rPr lang="en-US" smtClean="0"/>
              <a:pPr/>
              <a:t>74</a:t>
            </a:fld>
            <a:endParaRPr lang="en-US" dirty="0"/>
          </a:p>
        </p:txBody>
      </p:sp>
    </p:spTree>
    <p:extLst>
      <p:ext uri="{BB962C8B-B14F-4D97-AF65-F5344CB8AC3E}">
        <p14:creationId xmlns:p14="http://schemas.microsoft.com/office/powerpoint/2010/main" val="27877096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They</a:t>
            </a:r>
            <a:r>
              <a:rPr lang="en-US" baseline="0" dirty="0"/>
              <a:t> </a:t>
            </a:r>
            <a:r>
              <a:rPr lang="en-US" dirty="0"/>
              <a:t>render over opaque materials only.</a:t>
            </a:r>
          </a:p>
          <a:p>
            <a:endParaRPr lang="en-US" dirty="0"/>
          </a:p>
          <a:p>
            <a:r>
              <a:rPr lang="en-US" dirty="0"/>
              <a:t>They are a little more costly than an</a:t>
            </a:r>
            <a:r>
              <a:rPr lang="en-US" baseline="0" dirty="0"/>
              <a:t> opaque, but cheaper than a transparent.</a:t>
            </a:r>
          </a:p>
          <a:p>
            <a:endParaRPr lang="en-US" baseline="0" dirty="0"/>
          </a:p>
          <a:p>
            <a:r>
              <a:rPr lang="en-US" baseline="0" dirty="0"/>
              <a:t>And a layered materials can also be a skirt. </a:t>
            </a:r>
            <a:r>
              <a:rPr lang="en-US" b="1" baseline="0" dirty="0"/>
              <a:t>[CLICK]</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75</a:t>
            </a:fld>
            <a:endParaRPr lang="en-US" dirty="0"/>
          </a:p>
        </p:txBody>
      </p:sp>
    </p:spTree>
    <p:extLst>
      <p:ext uri="{BB962C8B-B14F-4D97-AF65-F5344CB8AC3E}">
        <p14:creationId xmlns:p14="http://schemas.microsoft.com/office/powerpoint/2010/main" val="37575443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that we had high quality </a:t>
            </a:r>
            <a:r>
              <a:rPr lang="en-US" baseline="0" dirty="0"/>
              <a:t>materials we needed to push our modeling further.</a:t>
            </a:r>
            <a:r>
              <a:rPr lang="en-US" b="1" dirty="0"/>
              <a:t> [CLICK] </a:t>
            </a:r>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76</a:t>
            </a:fld>
            <a:endParaRPr lang="en-US" dirty="0"/>
          </a:p>
        </p:txBody>
      </p:sp>
    </p:spTree>
    <p:extLst>
      <p:ext uri="{BB962C8B-B14F-4D97-AF65-F5344CB8AC3E}">
        <p14:creationId xmlns:p14="http://schemas.microsoft.com/office/powerpoint/2010/main" val="756024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found that a single edge with split vertex normals did not hold up.</a:t>
            </a:r>
            <a:r>
              <a:rPr lang="en-US" b="1" dirty="0"/>
              <a:t> [CLICK]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They looked</a:t>
            </a:r>
            <a:r>
              <a:rPr lang="en-US" baseline="0" dirty="0"/>
              <a:t> harsh and unrealistic compared to our material quality.</a:t>
            </a:r>
            <a:r>
              <a:rPr lang="en-US" b="1" dirty="0"/>
              <a:t> [CLICK] </a:t>
            </a:r>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77</a:t>
            </a:fld>
            <a:endParaRPr lang="en-US" dirty="0"/>
          </a:p>
        </p:txBody>
      </p:sp>
    </p:spTree>
    <p:extLst>
      <p:ext uri="{BB962C8B-B14F-4D97-AF65-F5344CB8AC3E}">
        <p14:creationId xmlns:p14="http://schemas.microsoft.com/office/powerpoint/2010/main" val="3266141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moved to two edge bevels</a:t>
            </a:r>
            <a:r>
              <a:rPr lang="en-US" baseline="0" dirty="0"/>
              <a:t> </a:t>
            </a:r>
            <a:r>
              <a:rPr lang="en-US" b="1"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with custom set vertex normals.</a:t>
            </a:r>
            <a:r>
              <a:rPr lang="en-US" b="1" dirty="0"/>
              <a:t> [CLICK]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78</a:t>
            </a:fld>
            <a:endParaRPr lang="en-US" dirty="0"/>
          </a:p>
        </p:txBody>
      </p:sp>
    </p:spTree>
    <p:extLst>
      <p:ext uri="{BB962C8B-B14F-4D97-AF65-F5344CB8AC3E}">
        <p14:creationId xmlns:p14="http://schemas.microsoft.com/office/powerpoint/2010/main" val="24050045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put</a:t>
            </a:r>
            <a:r>
              <a:rPr lang="en-US" baseline="0" dirty="0"/>
              <a:t> </a:t>
            </a:r>
            <a:r>
              <a:rPr lang="en-US" dirty="0"/>
              <a:t>bevel presets and guidelines</a:t>
            </a:r>
            <a:r>
              <a:rPr lang="en-US" baseline="0" dirty="0"/>
              <a:t> </a:t>
            </a:r>
            <a:r>
              <a:rPr lang="en-US" dirty="0"/>
              <a:t>put in place. </a:t>
            </a:r>
            <a:r>
              <a:rPr lang="en-US" b="1" dirty="0"/>
              <a:t>[CLICK]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that we had consistency trough out the game.</a:t>
            </a:r>
            <a:r>
              <a:rPr lang="en-US" b="1" dirty="0"/>
              <a:t> [CLICK]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79</a:t>
            </a:fld>
            <a:endParaRPr lang="en-US" dirty="0"/>
          </a:p>
        </p:txBody>
      </p:sp>
    </p:spTree>
    <p:extLst>
      <p:ext uri="{BB962C8B-B14F-4D97-AF65-F5344CB8AC3E}">
        <p14:creationId xmlns:p14="http://schemas.microsoft.com/office/powerpoint/2010/main" val="62571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a:t>
            </a:fld>
            <a:endParaRPr lang="en-US" dirty="0"/>
          </a:p>
        </p:txBody>
      </p:sp>
    </p:spTree>
    <p:extLst>
      <p:ext uri="{BB962C8B-B14F-4D97-AF65-F5344CB8AC3E}">
        <p14:creationId xmlns:p14="http://schemas.microsoft.com/office/powerpoint/2010/main" val="16881155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that we had consistency trough out the game.</a:t>
            </a:r>
            <a:r>
              <a:rPr lang="en-US" b="1" dirty="0"/>
              <a:t> [CLICK]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80</a:t>
            </a:fld>
            <a:endParaRPr lang="en-US" dirty="0"/>
          </a:p>
        </p:txBody>
      </p:sp>
    </p:spTree>
    <p:extLst>
      <p:ext uri="{BB962C8B-B14F-4D97-AF65-F5344CB8AC3E}">
        <p14:creationId xmlns:p14="http://schemas.microsoft.com/office/powerpoint/2010/main" val="6182867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are some samples</a:t>
            </a:r>
            <a:r>
              <a:rPr lang="en-US" baseline="0" dirty="0"/>
              <a:t> of our in-game models without any normal maps. </a:t>
            </a:r>
            <a:r>
              <a:rPr lang="en-US" b="1" dirty="0"/>
              <a:t>[CLICK]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A boiler</a:t>
            </a:r>
            <a:r>
              <a:rPr lang="en-US" b="0" baseline="0" dirty="0"/>
              <a:t> from the whitechapel underground.</a:t>
            </a:r>
            <a:r>
              <a:rPr lang="en-US" b="1" dirty="0"/>
              <a:t> [CLICK]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81</a:t>
            </a:fld>
            <a:endParaRPr lang="en-US" dirty="0"/>
          </a:p>
        </p:txBody>
      </p:sp>
    </p:spTree>
    <p:extLst>
      <p:ext uri="{BB962C8B-B14F-4D97-AF65-F5344CB8AC3E}">
        <p14:creationId xmlns:p14="http://schemas.microsoft.com/office/powerpoint/2010/main" val="22571956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Engine from airship.</a:t>
            </a:r>
            <a:r>
              <a:rPr lang="en-US" b="1" dirty="0"/>
              <a:t> [CLICK] </a:t>
            </a:r>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82</a:t>
            </a:fld>
            <a:endParaRPr lang="en-US" dirty="0"/>
          </a:p>
        </p:txBody>
      </p:sp>
    </p:spTree>
    <p:extLst>
      <p:ext uri="{BB962C8B-B14F-4D97-AF65-F5344CB8AC3E}">
        <p14:creationId xmlns:p14="http://schemas.microsoft.com/office/powerpoint/2010/main" val="37108516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also used this</a:t>
            </a:r>
            <a:r>
              <a:rPr lang="en-US" baseline="0" dirty="0"/>
              <a:t> approach for organics.</a:t>
            </a:r>
            <a:r>
              <a:rPr lang="en-US" dirty="0"/>
              <a:t> </a:t>
            </a:r>
            <a:r>
              <a:rPr lang="en-US" b="1" dirty="0"/>
              <a:t>[CLICK]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Rocks from blackwall</a:t>
            </a:r>
            <a:r>
              <a:rPr lang="en-US" b="0" baseline="0" dirty="0"/>
              <a:t> </a:t>
            </a:r>
            <a:r>
              <a:rPr lang="en-US" b="0" dirty="0"/>
              <a:t>yards. </a:t>
            </a:r>
            <a:r>
              <a:rPr lang="en-US" b="1" dirty="0"/>
              <a:t>[CLICK]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83</a:t>
            </a:fld>
            <a:endParaRPr lang="en-US" dirty="0"/>
          </a:p>
        </p:txBody>
      </p:sp>
    </p:spTree>
    <p:extLst>
      <p:ext uri="{BB962C8B-B14F-4D97-AF65-F5344CB8AC3E}">
        <p14:creationId xmlns:p14="http://schemas.microsoft.com/office/powerpoint/2010/main" val="6858955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Advantages of two edge beveling:</a:t>
            </a:r>
          </a:p>
          <a:p>
            <a:r>
              <a:rPr lang="en-US" dirty="0"/>
              <a:t>--Higher quality models without</a:t>
            </a:r>
            <a:r>
              <a:rPr lang="en-US" baseline="0" dirty="0"/>
              <a:t> excessive poly count</a:t>
            </a:r>
          </a:p>
          <a:p>
            <a:r>
              <a:rPr lang="en-US" baseline="0" dirty="0"/>
              <a:t>--Reduced the number of one-off baked assets.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Disadvantages: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--Had to create custom vertex normal tools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--Most normals have to be set by artists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--Increased the amount of sub-pixel triangles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84</a:t>
            </a:fld>
            <a:endParaRPr lang="en-US" dirty="0"/>
          </a:p>
        </p:txBody>
      </p:sp>
    </p:spTree>
    <p:extLst>
      <p:ext uri="{BB962C8B-B14F-4D97-AF65-F5344CB8AC3E}">
        <p14:creationId xmlns:p14="http://schemas.microsoft.com/office/powerpoint/2010/main" val="42341261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a:t>
            </a:r>
            <a:r>
              <a:rPr lang="en-US" baseline="0" dirty="0"/>
              <a:t> have covered:</a:t>
            </a:r>
          </a:p>
          <a:p>
            <a:r>
              <a:rPr lang="en-US" baseline="0" dirty="0"/>
              <a:t>--Material Compositing</a:t>
            </a:r>
          </a:p>
          <a:p>
            <a:r>
              <a:rPr lang="en-US" baseline="0" dirty="0"/>
              <a:t>--Layer blending</a:t>
            </a:r>
          </a:p>
          <a:p>
            <a:r>
              <a:rPr lang="en-US" baseline="0" dirty="0"/>
              <a:t>--Skirts </a:t>
            </a:r>
          </a:p>
          <a:p>
            <a:r>
              <a:rPr lang="en-US" baseline="0" dirty="0"/>
              <a:t>--Modeling</a:t>
            </a:r>
          </a:p>
          <a:p>
            <a:endParaRPr lang="en-US" dirty="0"/>
          </a:p>
          <a:p>
            <a:r>
              <a:rPr lang="en-US" dirty="0"/>
              <a:t>So now we are going all those pieces together.</a:t>
            </a:r>
            <a:r>
              <a:rPr lang="en-US" b="1" dirty="0"/>
              <a:t> [CLICK]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85</a:t>
            </a:fld>
            <a:endParaRPr lang="en-US" dirty="0"/>
          </a:p>
        </p:txBody>
      </p:sp>
    </p:spTree>
    <p:extLst>
      <p:ext uri="{BB962C8B-B14F-4D97-AF65-F5344CB8AC3E}">
        <p14:creationId xmlns:p14="http://schemas.microsoft.com/office/powerpoint/2010/main" val="3538524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lumMod val="75000"/>
                </a:schemeClr>
              </a:solidFill>
            </a:endParaRPr>
          </a:p>
          <a:p>
            <a:r>
              <a:rPr lang="en-US" sz="1200" dirty="0">
                <a:solidFill>
                  <a:schemeClr val="bg1">
                    <a:lumMod val="75000"/>
                  </a:schemeClr>
                </a:solidFill>
              </a:rPr>
              <a:t>In-game model without normal maps.</a:t>
            </a:r>
            <a:r>
              <a:rPr lang="en-US" b="1" dirty="0"/>
              <a:t> [CLICK] </a:t>
            </a:r>
            <a:endParaRPr lang="en-US" sz="1200" dirty="0">
              <a:solidFill>
                <a:schemeClr val="bg1">
                  <a:lumMod val="75000"/>
                </a:schemeClr>
              </a:solidFill>
            </a:endParaRPr>
          </a:p>
        </p:txBody>
      </p:sp>
      <p:sp>
        <p:nvSpPr>
          <p:cNvPr id="4" name="Slide Number Placeholder 3"/>
          <p:cNvSpPr>
            <a:spLocks noGrp="1"/>
          </p:cNvSpPr>
          <p:nvPr>
            <p:ph type="sldNum" sz="quarter" idx="10"/>
          </p:nvPr>
        </p:nvSpPr>
        <p:spPr/>
        <p:txBody>
          <a:bodyPr/>
          <a:lstStyle/>
          <a:p>
            <a:fld id="{4CD77727-1FBB-44D0-8DD9-DAE5152BD184}" type="slidenum">
              <a:rPr lang="en-US" smtClean="0"/>
              <a:pPr/>
              <a:t>86</a:t>
            </a:fld>
            <a:endParaRPr lang="en-US" dirty="0"/>
          </a:p>
        </p:txBody>
      </p:sp>
    </p:spTree>
    <p:extLst>
      <p:ext uri="{BB962C8B-B14F-4D97-AF65-F5344CB8AC3E}">
        <p14:creationId xmlns:p14="http://schemas.microsoft.com/office/powerpoint/2010/main" val="7454174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Layered Material</a:t>
            </a:r>
            <a:r>
              <a:rPr lang="en-US" baseline="0" dirty="0"/>
              <a:t>:</a:t>
            </a:r>
          </a:p>
          <a:p>
            <a:r>
              <a:rPr lang="en-US" baseline="0" dirty="0"/>
              <a:t>Varnished wood base layer.</a:t>
            </a:r>
            <a:r>
              <a:rPr lang="en-US" b="1" dirty="0"/>
              <a:t> [CLICK]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87</a:t>
            </a:fld>
            <a:endParaRPr lang="en-US" dirty="0"/>
          </a:p>
        </p:txBody>
      </p:sp>
    </p:spTree>
    <p:extLst>
      <p:ext uri="{BB962C8B-B14F-4D97-AF65-F5344CB8AC3E}">
        <p14:creationId xmlns:p14="http://schemas.microsoft.com/office/powerpoint/2010/main" val="10995670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 layer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sz="1200" dirty="0">
                <a:solidFill>
                  <a:schemeClr val="bg1">
                    <a:lumMod val="75000"/>
                  </a:schemeClr>
                </a:solidFill>
              </a:rPr>
              <a:t>arnished wood</a:t>
            </a:r>
            <a:r>
              <a:rPr lang="en-US" sz="1200" baseline="0" dirty="0">
                <a:solidFill>
                  <a:schemeClr val="bg1">
                    <a:lumMod val="75000"/>
                  </a:schemeClr>
                </a:solidFill>
              </a:rPr>
              <a:t> </a:t>
            </a:r>
            <a:r>
              <a:rPr lang="en-US" sz="1200" dirty="0">
                <a:solidFill>
                  <a:schemeClr val="bg1">
                    <a:lumMod val="75000"/>
                  </a:schemeClr>
                </a:solidFill>
              </a:rPr>
              <a:t>dark</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a:t>
            </a:r>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88</a:t>
            </a:fld>
            <a:endParaRPr lang="en-US" dirty="0"/>
          </a:p>
        </p:txBody>
      </p:sp>
    </p:spTree>
    <p:extLst>
      <p:ext uri="{BB962C8B-B14F-4D97-AF65-F5344CB8AC3E}">
        <p14:creationId xmlns:p14="http://schemas.microsoft.com/office/powerpoint/2010/main" val="25013165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Third layer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Dust and grunge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a:t>
            </a:r>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89</a:t>
            </a:fld>
            <a:endParaRPr lang="en-US" dirty="0"/>
          </a:p>
        </p:txBody>
      </p:sp>
    </p:spTree>
    <p:extLst>
      <p:ext uri="{BB962C8B-B14F-4D97-AF65-F5344CB8AC3E}">
        <p14:creationId xmlns:p14="http://schemas.microsoft.com/office/powerpoint/2010/main" val="285924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think we developed</a:t>
            </a:r>
            <a:r>
              <a:rPr lang="en-US" baseline="0" dirty="0"/>
              <a:t> a lot of cool tech and pipelines </a:t>
            </a:r>
            <a:r>
              <a:rPr lang="en-US" dirty="0"/>
              <a:t>on this project, but I ‘d have to say one of our biggest successes was our material pipeline.</a:t>
            </a:r>
          </a:p>
          <a:p>
            <a:endParaRPr lang="en-US" dirty="0"/>
          </a:p>
          <a:p>
            <a:r>
              <a:rPr lang="en-US" baseline="0" dirty="0"/>
              <a:t>We put this concept in motion almost at the very beginning of the project, and it was a very different way of approaching things at the time.  The end result helped improved the quality and consistency of visuals of the entire game, all while slashing content creation time to a fraction of more traditional techniques.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a:t>
            </a:fld>
            <a:endParaRPr lang="en-US" dirty="0"/>
          </a:p>
        </p:txBody>
      </p:sp>
    </p:spTree>
    <p:extLst>
      <p:ext uri="{BB962C8B-B14F-4D97-AF65-F5344CB8AC3E}">
        <p14:creationId xmlns:p14="http://schemas.microsoft.com/office/powerpoint/2010/main" val="38387271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Now we add skirts and </a:t>
            </a:r>
            <a:r>
              <a:rPr lang="en-US" sz="1200" dirty="0">
                <a:solidFill>
                  <a:schemeClr val="bg1">
                    <a:lumMod val="75000"/>
                  </a:schemeClr>
                </a:solidFill>
              </a:rPr>
              <a:t>accessory set. </a:t>
            </a:r>
            <a:r>
              <a:rPr lang="en-US" b="1" dirty="0"/>
              <a:t>[CLICK]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 </a:t>
            </a:r>
            <a:r>
              <a:rPr lang="en-US" sz="1200" b="0" dirty="0">
                <a:solidFill>
                  <a:schemeClr val="bg1">
                    <a:lumMod val="75000"/>
                  </a:schemeClr>
                </a:solidFill>
              </a:rPr>
              <a:t>accessory is the only one-off</a:t>
            </a:r>
            <a:r>
              <a:rPr lang="en-US" sz="1200" b="0" baseline="0" dirty="0">
                <a:solidFill>
                  <a:schemeClr val="bg1">
                    <a:lumMod val="75000"/>
                  </a:schemeClr>
                </a:solidFill>
              </a:rPr>
              <a:t> baked asset.</a:t>
            </a:r>
            <a:r>
              <a:rPr lang="en-US" b="0" dirty="0"/>
              <a:t> </a:t>
            </a:r>
            <a:r>
              <a:rPr lang="en-US" b="1" dirty="0"/>
              <a:t>[CLICK]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90</a:t>
            </a:fld>
            <a:endParaRPr lang="en-US" dirty="0"/>
          </a:p>
        </p:txBody>
      </p:sp>
    </p:spTree>
    <p:extLst>
      <p:ext uri="{BB962C8B-B14F-4D97-AF65-F5344CB8AC3E}">
        <p14:creationId xmlns:p14="http://schemas.microsoft.com/office/powerpoint/2010/main" val="29588983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a:t>
            </a:r>
            <a:r>
              <a:rPr lang="en-US" baseline="0" dirty="0"/>
              <a:t> is some of the furniture that we </a:t>
            </a:r>
            <a:r>
              <a:rPr lang="en-US" dirty="0"/>
              <a:t>made for</a:t>
            </a:r>
            <a:r>
              <a:rPr lang="en-US" baseline="0" dirty="0"/>
              <a:t> </a:t>
            </a:r>
            <a:r>
              <a:rPr lang="en-US" dirty="0"/>
              <a:t>whitechapel hospital.</a:t>
            </a:r>
          </a:p>
          <a:p>
            <a:endParaRPr lang="en-US" dirty="0"/>
          </a:p>
          <a:p>
            <a:r>
              <a:rPr lang="en-US" dirty="0"/>
              <a:t>5</a:t>
            </a:r>
            <a:r>
              <a:rPr lang="en-US" baseline="0" dirty="0"/>
              <a:t>-Tileable materials</a:t>
            </a:r>
          </a:p>
          <a:p>
            <a:r>
              <a:rPr lang="en-US" baseline="0" dirty="0"/>
              <a:t>2-Skirt materials</a:t>
            </a:r>
          </a:p>
          <a:p>
            <a:r>
              <a:rPr lang="en-US" baseline="0" dirty="0"/>
              <a:t>1-One-off baked material for the </a:t>
            </a:r>
            <a:r>
              <a:rPr lang="en-US" sz="1200" dirty="0">
                <a:solidFill>
                  <a:schemeClr val="bg1">
                    <a:lumMod val="75000"/>
                  </a:schemeClr>
                </a:solidFill>
              </a:rPr>
              <a:t>accessories.</a:t>
            </a:r>
            <a:endParaRPr lang="en-US" baseline="0" dirty="0"/>
          </a:p>
          <a:p>
            <a:endParaRPr lang="en-US" baseline="0" dirty="0"/>
          </a:p>
          <a:p>
            <a:r>
              <a:rPr lang="en-US" dirty="0"/>
              <a:t>These</a:t>
            </a:r>
            <a:r>
              <a:rPr lang="en-US" baseline="0" dirty="0"/>
              <a:t> materials were also used on other assets through out the level.</a:t>
            </a:r>
          </a:p>
          <a:p>
            <a:r>
              <a:rPr lang="en-US" baseline="0" dirty="0"/>
              <a:t>Saved us a lot </a:t>
            </a:r>
            <a:r>
              <a:rPr lang="en-US" baseline="0"/>
              <a:t>of memory!</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91</a:t>
            </a:fld>
            <a:endParaRPr lang="en-US" dirty="0"/>
          </a:p>
        </p:txBody>
      </p:sp>
    </p:spTree>
    <p:extLst>
      <p:ext uri="{BB962C8B-B14F-4D97-AF65-F5344CB8AC3E}">
        <p14:creationId xmlns:p14="http://schemas.microsoft.com/office/powerpoint/2010/main" val="32177892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lumMod val="75000"/>
                </a:schemeClr>
              </a:solidFill>
            </a:endParaRPr>
          </a:p>
          <a:p>
            <a:r>
              <a:rPr lang="en-US" dirty="0"/>
              <a:t>We took the same </a:t>
            </a:r>
            <a:r>
              <a:rPr lang="en-US" baseline="0" dirty="0"/>
              <a:t>approach for organics.</a:t>
            </a:r>
          </a:p>
          <a:p>
            <a:endParaRPr lang="en-US" sz="1200" dirty="0">
              <a:solidFill>
                <a:schemeClr val="bg1">
                  <a:lumMod val="75000"/>
                </a:schemeClr>
              </a:solidFill>
            </a:endParaRPr>
          </a:p>
          <a:p>
            <a:r>
              <a:rPr lang="en-US" sz="1200" dirty="0">
                <a:solidFill>
                  <a:schemeClr val="bg1">
                    <a:lumMod val="75000"/>
                  </a:schemeClr>
                </a:solidFill>
              </a:rPr>
              <a:t>In-game model without normal maps.</a:t>
            </a:r>
            <a:r>
              <a:rPr lang="en-US" b="1" dirty="0"/>
              <a:t> [CLICK] </a:t>
            </a:r>
            <a:endParaRPr lang="en-US" sz="1200" dirty="0">
              <a:solidFill>
                <a:schemeClr val="bg1">
                  <a:lumMod val="75000"/>
                </a:schemeClr>
              </a:solidFill>
            </a:endParaRPr>
          </a:p>
        </p:txBody>
      </p:sp>
      <p:sp>
        <p:nvSpPr>
          <p:cNvPr id="4" name="Slide Number Placeholder 3"/>
          <p:cNvSpPr>
            <a:spLocks noGrp="1"/>
          </p:cNvSpPr>
          <p:nvPr>
            <p:ph type="sldNum" sz="quarter" idx="10"/>
          </p:nvPr>
        </p:nvSpPr>
        <p:spPr/>
        <p:txBody>
          <a:bodyPr/>
          <a:lstStyle/>
          <a:p>
            <a:fld id="{4CD77727-1FBB-44D0-8DD9-DAE5152BD184}" type="slidenum">
              <a:rPr lang="en-US" smtClean="0"/>
              <a:pPr/>
              <a:t>92</a:t>
            </a:fld>
            <a:endParaRPr lang="en-US" dirty="0"/>
          </a:p>
        </p:txBody>
      </p:sp>
    </p:spTree>
    <p:extLst>
      <p:ext uri="{BB962C8B-B14F-4D97-AF65-F5344CB8AC3E}">
        <p14:creationId xmlns:p14="http://schemas.microsoft.com/office/powerpoint/2010/main" val="21252266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Layered Material</a:t>
            </a:r>
            <a:r>
              <a:rPr lang="en-US" baseline="0" dirty="0"/>
              <a:t>:</a:t>
            </a:r>
          </a:p>
          <a:p>
            <a:endParaRPr lang="en-US" baseline="0" dirty="0"/>
          </a:p>
          <a:p>
            <a:r>
              <a:rPr lang="en-US" baseline="0" dirty="0"/>
              <a:t>Base layer</a:t>
            </a:r>
          </a:p>
          <a:p>
            <a:r>
              <a:rPr lang="en-US" baseline="0" dirty="0"/>
              <a:t>Rock rough</a:t>
            </a:r>
            <a:endParaRPr lang="en-US" b="1" dirty="0"/>
          </a:p>
          <a:p>
            <a:r>
              <a:rPr lang="en-US" b="1" dirty="0"/>
              <a:t>[CLICK]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93</a:t>
            </a:fld>
            <a:endParaRPr lang="en-US" dirty="0"/>
          </a:p>
        </p:txBody>
      </p:sp>
    </p:spTree>
    <p:extLst>
      <p:ext uri="{BB962C8B-B14F-4D97-AF65-F5344CB8AC3E}">
        <p14:creationId xmlns:p14="http://schemas.microsoft.com/office/powerpoint/2010/main" val="4607380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 layer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75000"/>
                  </a:schemeClr>
                </a:solidFill>
              </a:rPr>
              <a:t>Rock smooth</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94</a:t>
            </a:fld>
            <a:endParaRPr lang="en-US" dirty="0"/>
          </a:p>
        </p:txBody>
      </p:sp>
    </p:spTree>
    <p:extLst>
      <p:ext uri="{BB962C8B-B14F-4D97-AF65-F5344CB8AC3E}">
        <p14:creationId xmlns:p14="http://schemas.microsoft.com/office/powerpoint/2010/main" val="980948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Third layer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Rock crumble</a:t>
            </a:r>
            <a:r>
              <a:rPr lang="en-US"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a:t>
            </a:r>
            <a:endParaRPr lang="en-US"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95</a:t>
            </a:fld>
            <a:endParaRPr lang="en-US" dirty="0"/>
          </a:p>
        </p:txBody>
      </p:sp>
    </p:spTree>
    <p:extLst>
      <p:ext uri="{BB962C8B-B14F-4D97-AF65-F5344CB8AC3E}">
        <p14:creationId xmlns:p14="http://schemas.microsoft.com/office/powerpoint/2010/main" val="28282761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Fourth</a:t>
            </a:r>
            <a:r>
              <a:rPr lang="en-US" baseline="0" dirty="0"/>
              <a:t> </a:t>
            </a:r>
            <a:r>
              <a:rPr lang="en-US" dirty="0"/>
              <a:t>layer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Water drips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96</a:t>
            </a:fld>
            <a:endParaRPr lang="en-US" dirty="0"/>
          </a:p>
        </p:txBody>
      </p:sp>
    </p:spTree>
    <p:extLst>
      <p:ext uri="{BB962C8B-B14F-4D97-AF65-F5344CB8AC3E}">
        <p14:creationId xmlns:p14="http://schemas.microsoft.com/office/powerpoint/2010/main" val="282911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Rock set.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Uses</a:t>
            </a:r>
            <a:r>
              <a:rPr lang="en-US" baseline="0" dirty="0"/>
              <a:t> </a:t>
            </a:r>
            <a:r>
              <a:rPr lang="en-US" dirty="0"/>
              <a:t>4</a:t>
            </a:r>
            <a:r>
              <a:rPr lang="en-US" baseline="0" dirty="0"/>
              <a:t>-Tileable materials.</a:t>
            </a:r>
            <a:r>
              <a:rPr lang="en-US" b="1" dirty="0"/>
              <a:t> [CLICK] </a:t>
            </a:r>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97</a:t>
            </a:fld>
            <a:endParaRPr lang="en-US" dirty="0"/>
          </a:p>
        </p:txBody>
      </p:sp>
    </p:spTree>
    <p:extLst>
      <p:ext uri="{BB962C8B-B14F-4D97-AF65-F5344CB8AC3E}">
        <p14:creationId xmlns:p14="http://schemas.microsoft.com/office/powerpoint/2010/main" val="27784940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finish I have some breakdowns to our show tiling textures to baked assets ratio.</a:t>
            </a:r>
            <a:r>
              <a:rPr lang="en-US" b="1" dirty="0"/>
              <a:t> [CLICK]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98</a:t>
            </a:fld>
            <a:endParaRPr lang="en-US" dirty="0"/>
          </a:p>
        </p:txBody>
      </p:sp>
    </p:spTree>
    <p:extLst>
      <p:ext uri="{BB962C8B-B14F-4D97-AF65-F5344CB8AC3E}">
        <p14:creationId xmlns:p14="http://schemas.microsoft.com/office/powerpoint/2010/main" val="34937263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Tesla’s lab is also a great example </a:t>
            </a:r>
            <a:r>
              <a:rPr lang="en-US" baseline="0" dirty="0"/>
              <a:t>of our common library.</a:t>
            </a:r>
            <a:r>
              <a:rPr lang="en-US" b="1" dirty="0"/>
              <a:t> [CLICK]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two new materials were made for this level.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 the other materials are from our common library.</a:t>
            </a:r>
            <a:r>
              <a:rPr lang="en-US" b="1" dirty="0"/>
              <a:t> [CLICK]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99</a:t>
            </a:fld>
            <a:endParaRPr lang="en-US" dirty="0"/>
          </a:p>
        </p:txBody>
      </p:sp>
    </p:spTree>
    <p:extLst>
      <p:ext uri="{BB962C8B-B14F-4D97-AF65-F5344CB8AC3E}">
        <p14:creationId xmlns:p14="http://schemas.microsoft.com/office/powerpoint/2010/main" val="542384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00250" y="1238251"/>
            <a:ext cx="6286500" cy="195899"/>
          </a:xfrm>
          <a:prstGeom prst="rect">
            <a:avLst/>
          </a:prstGeom>
        </p:spPr>
      </p:pic>
      <p:sp>
        <p:nvSpPr>
          <p:cNvPr id="2" name="Title 1"/>
          <p:cNvSpPr>
            <a:spLocks noGrp="1"/>
          </p:cNvSpPr>
          <p:nvPr>
            <p:ph type="ctrTitle"/>
          </p:nvPr>
        </p:nvSpPr>
        <p:spPr>
          <a:xfrm>
            <a:off x="2012674" y="810971"/>
            <a:ext cx="6131201" cy="450056"/>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047875" y="1288575"/>
            <a:ext cx="6143625" cy="330676"/>
          </a:xfrm>
        </p:spPr>
        <p:txBody>
          <a:bodyPr>
            <a:noAutofit/>
          </a:bodyPr>
          <a:lstStyle>
            <a:lvl1pPr marL="0" indent="0" algn="l">
              <a:buNone/>
              <a:defRPr sz="23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53112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19241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0"/>
            <a:ext cx="3290888" cy="52661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839" y="247650"/>
            <a:ext cx="9723437" cy="52661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202105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rgbClr val="AC9068"/>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9E9E9E"/>
                </a:solidFill>
              </a:defRPr>
            </a:lvl1pPr>
            <a:lvl2pPr>
              <a:defRPr>
                <a:solidFill>
                  <a:srgbClr val="9E9E9E"/>
                </a:solidFill>
              </a:defRPr>
            </a:lvl2pPr>
            <a:lvl3pPr>
              <a:defRPr>
                <a:solidFill>
                  <a:srgbClr val="AC9068"/>
                </a:solidFill>
              </a:defRPr>
            </a:lvl3pPr>
            <a:lvl4pPr>
              <a:defRPr>
                <a:solidFill>
                  <a:srgbClr val="9E9E9E"/>
                </a:solidFill>
              </a:defRPr>
            </a:lvl4pPr>
            <a:lvl5pPr>
              <a:defRPr>
                <a:solidFill>
                  <a:srgbClr val="9E9E9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143695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71054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31838" y="1440656"/>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91401" y="1440656"/>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318841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25913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24890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66442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3050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dirty="0"/>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pPr/>
              <a:t>10/31/2021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37940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5250"/>
            <a:ext cx="8229600" cy="523875"/>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457200" y="809625"/>
            <a:ext cx="8229600" cy="3952875"/>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10/31/2021</a:t>
            </a:fld>
            <a:endParaRPr lang="en-US" dirty="0"/>
          </a:p>
        </p:txBody>
      </p:sp>
      <p:sp>
        <p:nvSpPr>
          <p:cNvPr id="5" name="Footer Placeholder 4"/>
          <p:cNvSpPr>
            <a:spLocks noGrp="1"/>
          </p:cNvSpPr>
          <p:nvPr>
            <p:ph type="ftr" sz="quarter" idx="3"/>
          </p:nvPr>
        </p:nvSpPr>
        <p:spPr>
          <a:xfrm>
            <a:off x="1238250" y="4767263"/>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dirty="0"/>
          </a:p>
        </p:txBody>
      </p:sp>
      <p:sp>
        <p:nvSpPr>
          <p:cNvPr id="6" name="Slide Number Placeholder 5"/>
          <p:cNvSpPr>
            <a:spLocks noGrp="1"/>
          </p:cNvSpPr>
          <p:nvPr>
            <p:ph type="sldNum" sz="quarter" idx="4"/>
          </p:nvPr>
        </p:nvSpPr>
        <p:spPr>
          <a:xfrm>
            <a:off x="8239125" y="4767263"/>
            <a:ext cx="44767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dirty="0"/>
          </a:p>
        </p:txBody>
      </p:sp>
    </p:spTree>
    <p:extLst>
      <p:ext uri="{BB962C8B-B14F-4D97-AF65-F5344CB8AC3E}">
        <p14:creationId xmlns:p14="http://schemas.microsoft.com/office/powerpoint/2010/main" val="2406532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16388" rtl="0" eaLnBrk="1" latinLnBrk="0" hangingPunct="1">
        <a:spcBef>
          <a:spcPct val="0"/>
        </a:spcBef>
        <a:buNone/>
        <a:defRPr sz="2800" b="0" kern="1200">
          <a:solidFill>
            <a:srgbClr val="AC9068"/>
          </a:solidFill>
          <a:latin typeface="Verdana" panose="020B0604030504040204" pitchFamily="34" charset="0"/>
          <a:ea typeface="Verdana" panose="020B0604030504040204" pitchFamily="34" charset="0"/>
          <a:cs typeface="Verdana" panose="020B0604030504040204"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9E9E9E"/>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52.jpg"/></Relationships>
</file>

<file path=ppt/slides/_rels/slide101.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arget="../slideLayouts/slideLayout2.xml" Type="http://schemas.openxmlformats.org/officeDocument/2006/relationships/slideLayout"/><Relationship Id="rId7" Target="../media/image162.jpeg" Type="http://schemas.openxmlformats.org/officeDocument/2006/relationships/image"/><Relationship Id="rId2" Target="../media/media3.mp4" Type="http://schemas.openxmlformats.org/officeDocument/2006/relationships/video"/><Relationship Id="rId1" Target="../media/media3.mp4" Type="http://schemas.microsoft.com/office/2007/relationships/media"/><Relationship Id="rId6" Target="../media/image161.jpg" Type="http://schemas.openxmlformats.org/officeDocument/2006/relationships/image"/><Relationship Id="rId5" Target="../media/image160.jpeg" Type="http://schemas.openxmlformats.org/officeDocument/2006/relationships/image"/><Relationship Id="rId4" Target="../notesSlides/notesSlide112.xml" Type="http://schemas.openxmlformats.org/officeDocument/2006/relationships/notesSlide"/></Relationships>
</file>

<file path=ppt/slides/_rels/slide113.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4.mp4" Type="http://schemas.openxmlformats.org/officeDocument/2006/relationships/video"/><Relationship Id="rId1" Target="../media/media4.mp4" Type="http://schemas.microsoft.com/office/2007/relationships/media"/><Relationship Id="rId5" Target="../media/image163.jpeg" Type="http://schemas.openxmlformats.org/officeDocument/2006/relationships/image"/><Relationship Id="rId4" Target="../notesSlides/notesSlide113.xml" Type="http://schemas.openxmlformats.org/officeDocument/2006/relationships/notesSlide"/></Relationships>
</file>

<file path=ppt/slides/_rels/slide114.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0.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arget="../media/image170.jpg" Type="http://schemas.openxmlformats.org/officeDocument/2006/relationships/image"/><Relationship Id="rId2" Target="../notesSlides/notesSlide122.xml" Type="http://schemas.openxmlformats.org/officeDocument/2006/relationships/notesSlide"/><Relationship Id="rId1" Target="../slideLayouts/slideLayout2.xml" Type="http://schemas.openxmlformats.org/officeDocument/2006/relationships/slideLayout"/><Relationship Id="rId4" Target="../media/image171.jpeg" Type="http://schemas.openxmlformats.org/officeDocument/2006/relationships/image"/></Relationships>
</file>

<file path=ppt/slides/_rels/slide123.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72.jpg"/></Relationships>
</file>

<file path=ppt/slides/_rels/slide124.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0.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arget="../media/image194.jpeg" Type="http://schemas.openxmlformats.org/officeDocument/2006/relationships/image"/><Relationship Id="rId3" Target="../slideLayouts/slideLayout2.xml" Type="http://schemas.openxmlformats.org/officeDocument/2006/relationships/slideLayout"/><Relationship Id="rId7" Target="../media/image193.jpeg" Type="http://schemas.openxmlformats.org/officeDocument/2006/relationships/image"/><Relationship Id="rId2" Target="../media/media5.mp4" Type="http://schemas.openxmlformats.org/officeDocument/2006/relationships/video"/><Relationship Id="rId1" Target="../media/media5.mp4" Type="http://schemas.microsoft.com/office/2007/relationships/media"/><Relationship Id="rId6" Target="../media/image192.jpg" Type="http://schemas.openxmlformats.org/officeDocument/2006/relationships/image"/><Relationship Id="rId5" Target="../media/image191.jpg" Type="http://schemas.openxmlformats.org/officeDocument/2006/relationships/image"/><Relationship Id="rId4" Target="../notesSlides/notesSlide144.xml" Type="http://schemas.openxmlformats.org/officeDocument/2006/relationships/notesSlide"/></Relationships>
</file>

<file path=ppt/slides/_rels/slide145.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97.jpg"/></Relationships>
</file>

<file path=ppt/slides/_rels/slide14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slideLayout" Target="../slideLayouts/slideLayout2.xml"/><Relationship Id="rId7" Type="http://schemas.openxmlformats.org/officeDocument/2006/relationships/image" Target="../media/image200.jp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99.jpg"/><Relationship Id="rId5" Type="http://schemas.openxmlformats.org/officeDocument/2006/relationships/image" Target="../media/image198.jpg"/><Relationship Id="rId4"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03.png"/><Relationship Id="rId4"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8" Target="../media/image209.jpeg" Type="http://schemas.openxmlformats.org/officeDocument/2006/relationships/image"/><Relationship Id="rId3" Target="../media/image204.png" Type="http://schemas.openxmlformats.org/officeDocument/2006/relationships/image"/><Relationship Id="rId7" Target="../media/image208.jpeg" Type="http://schemas.openxmlformats.org/officeDocument/2006/relationships/image"/><Relationship Id="rId2" Target="../notesSlides/notesSlide153.xml" Type="http://schemas.openxmlformats.org/officeDocument/2006/relationships/notesSlide"/><Relationship Id="rId1" Target="../slideLayouts/slideLayout2.xml" Type="http://schemas.openxmlformats.org/officeDocument/2006/relationships/slideLayout"/><Relationship Id="rId6" Target="../media/image207.jpeg" Type="http://schemas.openxmlformats.org/officeDocument/2006/relationships/image"/><Relationship Id="rId5" Target="../media/image206.png" Type="http://schemas.openxmlformats.org/officeDocument/2006/relationships/image"/><Relationship Id="rId4" Target="../media/image205.png" Type="http://schemas.openxmlformats.org/officeDocument/2006/relationships/image"/></Relationships>
</file>

<file path=ppt/slides/_rels/slide154.xml.rels><?xml version="1.0" encoding="UTF-8" standalone="yes" ?><Relationships xmlns="http://schemas.openxmlformats.org/package/2006/relationships"><Relationship Id="rId3" Target="../media/image210.jpeg" Type="http://schemas.openxmlformats.org/officeDocument/2006/relationships/image"/><Relationship Id="rId2" Target="../notesSlides/notesSlide154.xml" Type="http://schemas.openxmlformats.org/officeDocument/2006/relationships/notesSlide"/><Relationship Id="rId1" Target="../slideLayouts/slideLayout2.xml" Type="http://schemas.openxmlformats.org/officeDocument/2006/relationships/slideLayout"/></Relationships>
</file>

<file path=ppt/slides/_rels/slide155.xml.rels><?xml version="1.0" encoding="UTF-8" standalone="yes" ?><Relationships xmlns="http://schemas.openxmlformats.org/package/2006/relationships"><Relationship Id="rId3" Target="../media/image211.jpeg" Type="http://schemas.openxmlformats.org/officeDocument/2006/relationships/image"/><Relationship Id="rId2" Target="../notesSlides/notesSlide155.xml" Type="http://schemas.openxmlformats.org/officeDocument/2006/relationships/notesSlide"/><Relationship Id="rId1" Target="../slideLayouts/slideLayout2.xml" Type="http://schemas.openxmlformats.org/officeDocument/2006/relationships/slideLayout"/></Relationships>
</file>

<file path=ppt/slides/_rels/slide156.xml.rels><?xml version="1.0" encoding="UTF-8" standalone="yes" ?><Relationships xmlns="http://schemas.openxmlformats.org/package/2006/relationships"><Relationship Id="rId3" Target="../media/image212.jpeg" Type="http://schemas.openxmlformats.org/officeDocument/2006/relationships/image"/><Relationship Id="rId2" Target="../notesSlides/notesSlide156.xml" Type="http://schemas.openxmlformats.org/officeDocument/2006/relationships/notesSlide"/><Relationship Id="rId1" Target="../slideLayouts/slideLayout2.xml" Type="http://schemas.openxmlformats.org/officeDocument/2006/relationships/slideLayout"/></Relationships>
</file>

<file path=ppt/slides/_rels/slide157.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32.png"/><Relationship Id="rId5" Type="http://schemas.openxmlformats.org/officeDocument/2006/relationships/image" Target="../media/image231.jpg"/><Relationship Id="rId4"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hyperlink" Target="http://www.readyatdawn.com/presentatio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jpg"/><Relationship Id="rId7"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arget="../media/image46.jpg" Type="http://schemas.openxmlformats.org/officeDocument/2006/relationships/image"/><Relationship Id="rId2" Target="../notesSlides/notesSlide36.xml" Type="http://schemas.openxmlformats.org/officeDocument/2006/relationships/notesSlide"/><Relationship Id="rId1" Target="../slideLayouts/slideLayout2.xml" Type="http://schemas.openxmlformats.org/officeDocument/2006/relationships/slideLayout"/><Relationship Id="rId6" Target="../media/image49.jpeg" Type="http://schemas.openxmlformats.org/officeDocument/2006/relationships/image"/><Relationship Id="rId5" Target="../media/image48.jpg" Type="http://schemas.openxmlformats.org/officeDocument/2006/relationships/image"/><Relationship Id="rId4" Target="../media/image47.jpg" Type="http://schemas.openxmlformats.org/officeDocument/2006/relationships/image"/></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44.xml.rels><?xml version="1.0" encoding="UTF-8" standalone="yes" ?><Relationships xmlns="http://schemas.openxmlformats.org/package/2006/relationships"><Relationship Id="rId3" Target="../media/image54.jpeg" Type="http://schemas.openxmlformats.org/officeDocument/2006/relationships/image"/><Relationship Id="rId2" Target="../notesSlides/notesSlide44.xml" Type="http://schemas.openxmlformats.org/officeDocument/2006/relationships/notesSlide"/><Relationship Id="rId1" Target="../slideLayouts/slideLayout2.xml" Type="http://schemas.openxmlformats.org/officeDocument/2006/relationships/slideLayout"/></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80.jpeg" Type="http://schemas.openxmlformats.org/officeDocument/2006/relationships/image"/><Relationship Id="rId4" Target="../notesSlides/notesSlide57.xml" Type="http://schemas.openxmlformats.org/officeDocument/2006/relationships/notesSlide"/></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jp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7.jp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9.jp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91.jp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93.jp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95.jp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2.mp4" Type="http://schemas.openxmlformats.org/officeDocument/2006/relationships/video"/><Relationship Id="rId1" Target="../media/media2.mp4" Type="http://schemas.microsoft.com/office/2007/relationships/media"/><Relationship Id="rId5" Target="../media/image99.jpeg" Type="http://schemas.openxmlformats.org/officeDocument/2006/relationships/image"/><Relationship Id="rId4" Target="../notesSlides/notesSlide70.xml" Type="http://schemas.openxmlformats.org/officeDocument/2006/relationships/notesSlide"/></Relationships>
</file>

<file path=ppt/slides/_rels/slide7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8.xml.rels><?xml version="1.0" encoding="UTF-8" standalone="yes"?>
<Relationships xmlns="http://schemas.openxmlformats.org/package/2006/relationships"><Relationship Id="rId3" Type="http://schemas.openxmlformats.org/officeDocument/2006/relationships/hyperlink" Target="https://youtu.be/8CnWazZpMeQ"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18.jpg"/><Relationship Id="rId5" Type="http://schemas.openxmlformats.org/officeDocument/2006/relationships/image" Target="../media/image117.jpg"/><Relationship Id="rId4" Type="http://schemas.openxmlformats.org/officeDocument/2006/relationships/image" Target="../media/image116.jp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arget="../media/image129.jpeg" Type="http://schemas.openxmlformats.org/officeDocument/2006/relationships/image"/><Relationship Id="rId2" Target="../notesSlides/notesSlide85.xml" Type="http://schemas.openxmlformats.org/officeDocument/2006/relationships/notesSlide"/><Relationship Id="rId1" Target="../slideLayouts/slideLayout2.xml" Type="http://schemas.openxmlformats.org/officeDocument/2006/relationships/slideLayout"/></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48.jpg"/></Relationships>
</file>

<file path=ppt/slides/_rels/slide99.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688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a:t>Material Pipeline Goals</a:t>
            </a:r>
            <a:endParaRPr lang="en-US" dirty="0"/>
          </a:p>
        </p:txBody>
      </p:sp>
      <p:sp>
        <p:nvSpPr>
          <p:cNvPr id="3" name="Content Placeholder 2"/>
          <p:cNvSpPr>
            <a:spLocks noGrp="1"/>
          </p:cNvSpPr>
          <p:nvPr>
            <p:ph idx="1"/>
          </p:nvPr>
        </p:nvSpPr>
        <p:spPr/>
        <p:txBody>
          <a:bodyPr/>
          <a:lstStyle/>
          <a:p>
            <a:pPr lvl="1"/>
            <a:r>
              <a:rPr lang="en-US" dirty="0"/>
              <a:t>Small number of templates drive shading response of entire game</a:t>
            </a:r>
          </a:p>
          <a:p>
            <a:pPr lvl="2"/>
            <a:r>
              <a:rPr lang="en-US" dirty="0"/>
              <a:t>Unbroken inheritance chain to a per-pixel level</a:t>
            </a:r>
          </a:p>
        </p:txBody>
      </p:sp>
    </p:spTree>
    <p:extLst>
      <p:ext uri="{BB962C8B-B14F-4D97-AF65-F5344CB8AC3E}">
        <p14:creationId xmlns:p14="http://schemas.microsoft.com/office/powerpoint/2010/main" val="1206866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se_pi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color_pic"/>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7" name="bottom_bar"/>
          <p:cNvSpPr/>
          <p:nvPr/>
        </p:nvSpPr>
        <p:spPr bwMode="auto">
          <a:xfrm>
            <a:off x="304799" y="4438650"/>
            <a:ext cx="1905001" cy="4572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bottom_text"/>
          <p:cNvSpPr txBox="1"/>
          <p:nvPr/>
        </p:nvSpPr>
        <p:spPr>
          <a:xfrm>
            <a:off x="609600" y="4467195"/>
            <a:ext cx="1600200" cy="400110"/>
          </a:xfrm>
          <a:prstGeom prst="rect">
            <a:avLst/>
          </a:prstGeom>
          <a:noFill/>
        </p:spPr>
        <p:txBody>
          <a:bodyPr wrap="square" rtlCol="0">
            <a:spAutoFit/>
          </a:bodyPr>
          <a:lstStyle/>
          <a:p>
            <a:r>
              <a:rPr lang="en-US" sz="2000" dirty="0">
                <a:solidFill>
                  <a:schemeClr val="bg1">
                    <a:lumMod val="75000"/>
                  </a:schemeClr>
                </a:solidFill>
              </a:rPr>
              <a:t>Baked assets</a:t>
            </a:r>
          </a:p>
        </p:txBody>
      </p:sp>
      <p:sp>
        <p:nvSpPr>
          <p:cNvPr id="12" name="top_bar"/>
          <p:cNvSpPr/>
          <p:nvPr/>
        </p:nvSpPr>
        <p:spPr bwMode="auto">
          <a:xfrm>
            <a:off x="0" y="0"/>
            <a:ext cx="9144000" cy="666750"/>
          </a:xfrm>
          <a:prstGeom prst="rect">
            <a:avLst/>
          </a:prstGeom>
          <a:solidFill>
            <a:schemeClr val="tx1">
              <a:lumMod val="95000"/>
              <a:lumOff val="5000"/>
              <a:alpha val="40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8" name="bottom_bar"/>
          <p:cNvSpPr/>
          <p:nvPr/>
        </p:nvSpPr>
        <p:spPr bwMode="auto">
          <a:xfrm>
            <a:off x="381000" y="4552950"/>
            <a:ext cx="228600" cy="228600"/>
          </a:xfrm>
          <a:prstGeom prst="rect">
            <a:avLst/>
          </a:prstGeom>
          <a:solidFill>
            <a:srgbClr val="11FF4F">
              <a:alpha val="50000"/>
            </a:srgb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3" name="top_text"/>
          <p:cNvSpPr>
            <a:spLocks noGrp="1"/>
          </p:cNvSpPr>
          <p:nvPr>
            <p:ph type="title"/>
          </p:nvPr>
        </p:nvSpPr>
        <p:spPr/>
        <p:txBody>
          <a:bodyPr/>
          <a:lstStyle/>
          <a:p>
            <a:r>
              <a:rPr lang="en-US" dirty="0"/>
              <a:t>Tiling Materials and Baked Assets</a:t>
            </a:r>
          </a:p>
        </p:txBody>
      </p:sp>
    </p:spTree>
    <p:extLst>
      <p:ext uri="{BB962C8B-B14F-4D97-AF65-F5344CB8AC3E}">
        <p14:creationId xmlns:p14="http://schemas.microsoft.com/office/powerpoint/2010/main" val="3543717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Lighting and Post Processing</a:t>
            </a:r>
          </a:p>
        </p:txBody>
      </p:sp>
      <p:pic>
        <p:nvPicPr>
          <p:cNvPr id="9" name="may"/>
          <p:cNvPicPr>
            <a:picLocks noChangeAspect="1"/>
          </p:cNvPicPr>
          <p:nvPr/>
        </p:nvPicPr>
        <p:blipFill rotWithShape="1">
          <a:blip r:embed="rId3">
            <a:extLst>
              <a:ext uri="{28A0092B-C50C-407E-A947-70E740481C1C}">
                <a14:useLocalDpi xmlns:a14="http://schemas.microsoft.com/office/drawing/2010/main" val="0"/>
              </a:ext>
            </a:extLst>
          </a:blip>
          <a:srcRect r="14894"/>
          <a:stretch/>
        </p:blipFill>
        <p:spPr>
          <a:xfrm>
            <a:off x="0" y="672688"/>
            <a:ext cx="9144000" cy="4476749"/>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1529605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8" name="Content Placeholder 2"/>
          <p:cNvSpPr txBox="1">
            <a:spLocks/>
          </p:cNvSpPr>
          <p:nvPr/>
        </p:nvSpPr>
        <p:spPr>
          <a:xfrm>
            <a:off x="0" y="4476750"/>
            <a:ext cx="3048000" cy="533400"/>
          </a:xfrm>
          <a:prstGeom prst="rect">
            <a:avLst/>
          </a:prstGeom>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t>Post Processing </a:t>
            </a:r>
            <a:r>
              <a:rPr lang="en-US" sz="1800" dirty="0">
                <a:solidFill>
                  <a:srgbClr val="AC9068"/>
                </a:solidFill>
              </a:rPr>
              <a:t>Enabled</a:t>
            </a:r>
            <a:endParaRPr lang="en-US" sz="1600" dirty="0">
              <a:solidFill>
                <a:srgbClr val="AC9068"/>
              </a:solidFill>
            </a:endParaRPr>
          </a:p>
        </p:txBody>
      </p:sp>
      <p:sp>
        <p:nvSpPr>
          <p:cNvPr id="3" name="Title 2"/>
          <p:cNvSpPr>
            <a:spLocks noGrp="1"/>
          </p:cNvSpPr>
          <p:nvPr>
            <p:ph type="title"/>
          </p:nvPr>
        </p:nvSpPr>
        <p:spPr/>
        <p:txBody>
          <a:bodyPr/>
          <a:lstStyle/>
          <a:p>
            <a:r>
              <a:rPr lang="en-US" dirty="0"/>
              <a:t>Post Processing</a:t>
            </a:r>
          </a:p>
        </p:txBody>
      </p:sp>
    </p:spTree>
    <p:extLst>
      <p:ext uri="{BB962C8B-B14F-4D97-AF65-F5344CB8AC3E}">
        <p14:creationId xmlns:p14="http://schemas.microsoft.com/office/powerpoint/2010/main" val="406926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7" name="Content Placeholder 2"/>
          <p:cNvSpPr txBox="1">
            <a:spLocks/>
          </p:cNvSpPr>
          <p:nvPr/>
        </p:nvSpPr>
        <p:spPr>
          <a:xfrm>
            <a:off x="0" y="4476750"/>
            <a:ext cx="3048000" cy="533400"/>
          </a:xfrm>
          <a:prstGeom prst="rect">
            <a:avLst/>
          </a:prstGeom>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t>Post Processing </a:t>
            </a:r>
            <a:r>
              <a:rPr lang="en-US" sz="1800" dirty="0">
                <a:solidFill>
                  <a:srgbClr val="AC9068"/>
                </a:solidFill>
              </a:rPr>
              <a:t>Disabled</a:t>
            </a:r>
            <a:endParaRPr lang="en-US" sz="1600" dirty="0">
              <a:solidFill>
                <a:srgbClr val="AC9068"/>
              </a:solidFill>
            </a:endParaRPr>
          </a:p>
        </p:txBody>
      </p:sp>
      <p:sp>
        <p:nvSpPr>
          <p:cNvPr id="3" name="Title 2"/>
          <p:cNvSpPr>
            <a:spLocks noGrp="1"/>
          </p:cNvSpPr>
          <p:nvPr>
            <p:ph type="title"/>
          </p:nvPr>
        </p:nvSpPr>
        <p:spPr/>
        <p:txBody>
          <a:bodyPr/>
          <a:lstStyle/>
          <a:p>
            <a:r>
              <a:rPr lang="en-US" dirty="0"/>
              <a:t>Post Processing</a:t>
            </a:r>
          </a:p>
        </p:txBody>
      </p:sp>
    </p:spTree>
    <p:extLst>
      <p:ext uri="{BB962C8B-B14F-4D97-AF65-F5344CB8AC3E}">
        <p14:creationId xmlns:p14="http://schemas.microsoft.com/office/powerpoint/2010/main" val="1137065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Post Processing Balance</a:t>
            </a:r>
          </a:p>
        </p:txBody>
      </p:sp>
      <p:sp>
        <p:nvSpPr>
          <p:cNvPr id="3" name="Content Placeholder 2"/>
          <p:cNvSpPr>
            <a:spLocks noGrp="1"/>
          </p:cNvSpPr>
          <p:nvPr>
            <p:ph idx="1"/>
          </p:nvPr>
        </p:nvSpPr>
        <p:spPr/>
        <p:txBody>
          <a:bodyPr>
            <a:normAutofit/>
          </a:bodyPr>
          <a:lstStyle/>
          <a:p>
            <a:r>
              <a:rPr lang="en-US" sz="1800" dirty="0" err="1"/>
              <a:t>Fullscreen</a:t>
            </a:r>
            <a:r>
              <a:rPr lang="en-US" sz="1800" dirty="0"/>
              <a:t> FX Parameters</a:t>
            </a:r>
          </a:p>
          <a:p>
            <a:pPr lvl="1"/>
            <a:r>
              <a:rPr lang="en-US" sz="1050" dirty="0"/>
              <a:t>Tone Mapping</a:t>
            </a:r>
          </a:p>
          <a:p>
            <a:pPr lvl="1"/>
            <a:r>
              <a:rPr lang="en-US" sz="1050" dirty="0"/>
              <a:t>Exposure</a:t>
            </a:r>
          </a:p>
          <a:p>
            <a:pPr lvl="1"/>
            <a:r>
              <a:rPr lang="en-US" sz="1050" dirty="0"/>
              <a:t>Bloom</a:t>
            </a:r>
          </a:p>
          <a:p>
            <a:pPr lvl="1"/>
            <a:r>
              <a:rPr lang="en-US" sz="1050" dirty="0"/>
              <a:t>Fog</a:t>
            </a:r>
          </a:p>
          <a:p>
            <a:pPr lvl="1"/>
            <a:r>
              <a:rPr lang="en-US" sz="1050" dirty="0"/>
              <a:t>Air Density / Fog Blur</a:t>
            </a:r>
          </a:p>
          <a:p>
            <a:pPr lvl="1"/>
            <a:r>
              <a:rPr lang="en-US" sz="1050" dirty="0"/>
              <a:t>Screen Tint</a:t>
            </a:r>
          </a:p>
          <a:p>
            <a:pPr lvl="1"/>
            <a:r>
              <a:rPr lang="en-US" sz="1050" dirty="0"/>
              <a:t>Color Grading</a:t>
            </a:r>
          </a:p>
          <a:p>
            <a:pPr lvl="1"/>
            <a:r>
              <a:rPr lang="en-US" sz="1050" dirty="0"/>
              <a:t>Lens Flare</a:t>
            </a:r>
          </a:p>
          <a:p>
            <a:pPr lvl="1"/>
            <a:r>
              <a:rPr lang="en-US" sz="1050" dirty="0"/>
              <a:t>Lens Dirt</a:t>
            </a:r>
          </a:p>
          <a:p>
            <a:pPr lvl="1"/>
            <a:r>
              <a:rPr lang="en-US" sz="1050" dirty="0"/>
              <a:t>Lens Distortion</a:t>
            </a:r>
          </a:p>
          <a:p>
            <a:pPr lvl="1"/>
            <a:r>
              <a:rPr lang="en-US" sz="1050" dirty="0"/>
              <a:t>Depth of Field</a:t>
            </a:r>
          </a:p>
          <a:p>
            <a:pPr lvl="1"/>
            <a:r>
              <a:rPr lang="en-US" sz="1050" dirty="0" err="1"/>
              <a:t>Bokeh</a:t>
            </a:r>
            <a:endParaRPr lang="en-US" sz="1050" dirty="0"/>
          </a:p>
          <a:p>
            <a:pPr lvl="1"/>
            <a:r>
              <a:rPr lang="en-US" sz="1050" dirty="0"/>
              <a:t>Motion Blur</a:t>
            </a:r>
          </a:p>
          <a:p>
            <a:pPr lvl="1"/>
            <a:r>
              <a:rPr lang="en-US" sz="1050" dirty="0"/>
              <a:t>Chromatic Aberration</a:t>
            </a:r>
          </a:p>
          <a:p>
            <a:pPr lvl="1"/>
            <a:r>
              <a:rPr lang="en-US" sz="1050" dirty="0"/>
              <a:t>Film Grain</a:t>
            </a:r>
          </a:p>
          <a:p>
            <a:pPr lvl="1"/>
            <a:r>
              <a:rPr lang="en-US" sz="1050" dirty="0"/>
              <a:t>Vignette</a:t>
            </a:r>
          </a:p>
        </p:txBody>
      </p:sp>
      <p:sp>
        <p:nvSpPr>
          <p:cNvPr id="5" name="Content Placeholder 2"/>
          <p:cNvSpPr txBox="1">
            <a:spLocks/>
          </p:cNvSpPr>
          <p:nvPr/>
        </p:nvSpPr>
        <p:spPr>
          <a:xfrm>
            <a:off x="2819400" y="2266950"/>
            <a:ext cx="6172200" cy="1209675"/>
          </a:xfrm>
          <a:prstGeom prst="rect">
            <a:avLst/>
          </a:prstGeom>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000" dirty="0">
                <a:solidFill>
                  <a:srgbClr val="AC9068"/>
                </a:solidFill>
              </a:rPr>
              <a:t>Nothing revolutionary in any one ingredient</a:t>
            </a:r>
          </a:p>
        </p:txBody>
      </p:sp>
    </p:spTree>
    <p:extLst>
      <p:ext uri="{BB962C8B-B14F-4D97-AF65-F5344CB8AC3E}">
        <p14:creationId xmlns:p14="http://schemas.microsoft.com/office/powerpoint/2010/main" val="2328359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Lighting and Post Processing Balance</a:t>
            </a:r>
          </a:p>
        </p:txBody>
      </p:sp>
      <p:sp>
        <p:nvSpPr>
          <p:cNvPr id="3" name="Content Placeholder 2"/>
          <p:cNvSpPr>
            <a:spLocks noGrp="1"/>
          </p:cNvSpPr>
          <p:nvPr>
            <p:ph idx="1"/>
          </p:nvPr>
        </p:nvSpPr>
        <p:spPr>
          <a:xfrm>
            <a:off x="457200" y="809625"/>
            <a:ext cx="8077200" cy="3952875"/>
          </a:xfrm>
        </p:spPr>
        <p:txBody>
          <a:bodyPr/>
          <a:lstStyle/>
          <a:p>
            <a:r>
              <a:rPr lang="en-US" dirty="0" err="1"/>
              <a:t>Fullscreen</a:t>
            </a:r>
            <a:r>
              <a:rPr lang="en-US" dirty="0"/>
              <a:t> FX Usage</a:t>
            </a:r>
          </a:p>
          <a:p>
            <a:pPr lvl="1"/>
            <a:r>
              <a:rPr lang="en-US" dirty="0"/>
              <a:t>Cohesive mood achieved by sum of the parts</a:t>
            </a:r>
          </a:p>
          <a:p>
            <a:pPr lvl="2"/>
            <a:r>
              <a:rPr lang="en-US" dirty="0"/>
              <a:t>No effect used gratuitously</a:t>
            </a:r>
          </a:p>
          <a:p>
            <a:pPr lvl="1"/>
            <a:r>
              <a:rPr lang="en-US" dirty="0"/>
              <a:t>Light to simulate ‘natural world’</a:t>
            </a:r>
          </a:p>
          <a:p>
            <a:pPr lvl="2"/>
            <a:r>
              <a:rPr lang="en-US" dirty="0"/>
              <a:t>Strive for accurate light temperature, intensity, and scene exposure balance</a:t>
            </a:r>
          </a:p>
          <a:p>
            <a:pPr lvl="2"/>
            <a:r>
              <a:rPr lang="en-US" dirty="0"/>
              <a:t>Post processing then used for mood and style</a:t>
            </a:r>
          </a:p>
        </p:txBody>
      </p:sp>
    </p:spTree>
    <p:extLst>
      <p:ext uri="{BB962C8B-B14F-4D97-AF65-F5344CB8AC3E}">
        <p14:creationId xmlns:p14="http://schemas.microsoft.com/office/powerpoint/2010/main" val="2606935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Lighting and Post Processing Balance</a:t>
            </a:r>
          </a:p>
        </p:txBody>
      </p:sp>
      <p:sp>
        <p:nvSpPr>
          <p:cNvPr id="3" name="Content Placeholder 2"/>
          <p:cNvSpPr>
            <a:spLocks noGrp="1"/>
          </p:cNvSpPr>
          <p:nvPr>
            <p:ph idx="1"/>
          </p:nvPr>
        </p:nvSpPr>
        <p:spPr/>
        <p:txBody>
          <a:bodyPr/>
          <a:lstStyle/>
          <a:p>
            <a:pPr marL="0" indent="0">
              <a:buNone/>
            </a:pPr>
            <a:r>
              <a:rPr lang="en-US" dirty="0"/>
              <a:t>Balancing lighting and exposure</a:t>
            </a:r>
          </a:p>
          <a:p>
            <a:pPr lvl="1"/>
            <a:r>
              <a:rPr lang="en-US" dirty="0"/>
              <a:t>Set standard exposure targets</a:t>
            </a:r>
          </a:p>
          <a:p>
            <a:pPr lvl="2"/>
            <a:r>
              <a:rPr lang="en-US" dirty="0"/>
              <a:t>Time of day and weather conditions</a:t>
            </a:r>
          </a:p>
          <a:p>
            <a:pPr lvl="1"/>
            <a:r>
              <a:rPr lang="en-US" dirty="0"/>
              <a:t>Balance light intensities accordingly</a:t>
            </a:r>
          </a:p>
          <a:p>
            <a:pPr lvl="2"/>
            <a:r>
              <a:rPr lang="en-US" dirty="0"/>
              <a:t>Standardize HDR sky intensity ranges for conditions</a:t>
            </a:r>
          </a:p>
          <a:p>
            <a:pPr lvl="2"/>
            <a:r>
              <a:rPr lang="en-US" dirty="0"/>
              <a:t>Interiors with ranges of type of local illumination</a:t>
            </a:r>
          </a:p>
          <a:p>
            <a:pPr lvl="2"/>
            <a:r>
              <a:rPr lang="en-US" dirty="0"/>
              <a:t>Research and balance local light fixture types</a:t>
            </a:r>
          </a:p>
        </p:txBody>
      </p:sp>
    </p:spTree>
    <p:extLst>
      <p:ext uri="{BB962C8B-B14F-4D97-AF65-F5344CB8AC3E}">
        <p14:creationId xmlns:p14="http://schemas.microsoft.com/office/powerpoint/2010/main" val="199357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15"/>
          <a:stretch/>
        </p:blipFill>
        <p:spPr>
          <a:xfrm>
            <a:off x="0" y="666752"/>
            <a:ext cx="9144000" cy="4476746"/>
          </a:xfrm>
          <a:prstGeom prst="rect">
            <a:avLst/>
          </a:prstGeom>
        </p:spPr>
      </p:pic>
      <p:sp>
        <p:nvSpPr>
          <p:cNvPr id="3" name="Title 2"/>
          <p:cNvSpPr>
            <a:spLocks noGrp="1"/>
          </p:cNvSpPr>
          <p:nvPr>
            <p:ph type="title"/>
          </p:nvPr>
        </p:nvSpPr>
        <p:spPr/>
        <p:txBody>
          <a:bodyPr/>
          <a:lstStyle/>
          <a:p>
            <a:r>
              <a:rPr dirty="0" lang="en-US"/>
              <a:t>Lighting and Post Processing Balance</a:t>
            </a:r>
          </a:p>
        </p:txBody>
      </p:sp>
      <p:sp>
        <p:nvSpPr>
          <p:cNvPr id="7" name="Rectangle 6"/>
          <p:cNvSpPr/>
          <p:nvPr/>
        </p:nvSpPr>
        <p:spPr bwMode="auto">
          <a:xfrm>
            <a:off x="-67117" y="4476750"/>
            <a:ext cx="9296400" cy="304800"/>
          </a:xfrm>
          <a:prstGeom prst="rect">
            <a:avLst/>
          </a:prstGeom>
          <a:solidFill>
            <a:schemeClr val="tx1">
              <a:alpha val="45000"/>
            </a:schemeClr>
          </a:solidFill>
          <a:ln w="12700">
            <a:solidFill>
              <a:schemeClr val="bg1">
                <a:alpha val="40000"/>
              </a:schemeClr>
            </a:solidFill>
          </a:ln>
          <a:effectLst>
            <a:outerShdw algn="ctr" blurRad="50800" dir="5400000" dist="76200" rotWithShape="0">
              <a:srgbClr val="000000">
                <a:alpha val="23000"/>
              </a:srgbClr>
            </a:outerShdw>
          </a:effectLst>
        </p:spPr>
        <p:txBody>
          <a:bodyPr/>
          <a:lstStyle/>
          <a:p>
            <a:pPr algn="ctr" eaLnBrk="1" hangingPunct="1">
              <a:defRPr/>
            </a:pPr>
            <a:endParaRPr baseline="-25000" dirty="0" lang="en-US" sz="3600">
              <a:latin typeface="+mj-lt"/>
            </a:endParaRPr>
          </a:p>
        </p:txBody>
      </p:sp>
      <p:sp>
        <p:nvSpPr>
          <p:cNvPr id="6" name="Content Placeholder 2"/>
          <p:cNvSpPr txBox="1">
            <a:spLocks/>
          </p:cNvSpPr>
          <p:nvPr/>
        </p:nvSpPr>
        <p:spPr>
          <a:xfrm>
            <a:off x="457200" y="4476750"/>
            <a:ext cx="6629400" cy="533400"/>
          </a:xfrm>
          <a:prstGeom prst="rect">
            <a:avLst/>
          </a:prstGeom>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400"/>
              <a:t>Sample mood variants through exposure and grading</a:t>
            </a:r>
            <a:endParaRPr dirty="0" lang="en-US" sz="1200">
              <a:solidFill>
                <a:srgbClr val="AC9068"/>
              </a:solidFill>
            </a:endParaRPr>
          </a:p>
        </p:txBody>
      </p:sp>
    </p:spTree>
    <p:extLst>
      <p:ext uri="{BB962C8B-B14F-4D97-AF65-F5344CB8AC3E}">
        <p14:creationId xmlns:p14="http://schemas.microsoft.com/office/powerpoint/2010/main" val="21870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r="15"/>
          <a:stretch/>
        </p:blipFill>
        <p:spPr>
          <a:xfrm>
            <a:off x="0" y="666752"/>
            <a:ext cx="9144000" cy="4476745"/>
          </a:xfrm>
          <a:prstGeom prst="rect">
            <a:avLst/>
          </a:prstGeom>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3" name="Title 2"/>
          <p:cNvSpPr>
            <a:spLocks noGrp="1"/>
          </p:cNvSpPr>
          <p:nvPr>
            <p:ph type="title"/>
          </p:nvPr>
        </p:nvSpPr>
        <p:spPr/>
        <p:txBody>
          <a:bodyPr/>
          <a:lstStyle/>
          <a:p>
            <a:r>
              <a:rPr dirty="0" lang="en-US"/>
              <a:t>Lighting and Post Processing Balance</a:t>
            </a:r>
          </a:p>
        </p:txBody>
      </p:sp>
      <p:sp>
        <p:nvSpPr>
          <p:cNvPr id="7" name="Rectangle 6"/>
          <p:cNvSpPr/>
          <p:nvPr/>
        </p:nvSpPr>
        <p:spPr bwMode="auto">
          <a:xfrm>
            <a:off x="-67117" y="4476750"/>
            <a:ext cx="9296400" cy="304800"/>
          </a:xfrm>
          <a:prstGeom prst="rect">
            <a:avLst/>
          </a:prstGeom>
          <a:solidFill>
            <a:schemeClr val="tx1">
              <a:alpha val="45000"/>
            </a:schemeClr>
          </a:solidFill>
          <a:ln w="12700">
            <a:solidFill>
              <a:schemeClr val="bg1">
                <a:alpha val="40000"/>
              </a:schemeClr>
            </a:solidFill>
          </a:ln>
          <a:effectLst>
            <a:outerShdw algn="ctr" blurRad="50800" dir="5400000" dist="76200" rotWithShape="0">
              <a:srgbClr val="000000">
                <a:alpha val="23000"/>
              </a:srgbClr>
            </a:outerShdw>
          </a:effectLst>
        </p:spPr>
        <p:txBody>
          <a:bodyPr/>
          <a:lstStyle/>
          <a:p>
            <a:pPr algn="ctr" eaLnBrk="1" hangingPunct="1">
              <a:defRPr/>
            </a:pPr>
            <a:endParaRPr baseline="-25000" dirty="0" lang="en-US" sz="3600">
              <a:latin typeface="+mj-lt"/>
            </a:endParaRPr>
          </a:p>
        </p:txBody>
      </p:sp>
      <p:sp>
        <p:nvSpPr>
          <p:cNvPr id="6" name="Content Placeholder 2"/>
          <p:cNvSpPr txBox="1">
            <a:spLocks/>
          </p:cNvSpPr>
          <p:nvPr/>
        </p:nvSpPr>
        <p:spPr>
          <a:xfrm>
            <a:off x="457200" y="4476750"/>
            <a:ext cx="6629400" cy="533400"/>
          </a:xfrm>
          <a:prstGeom prst="rect">
            <a:avLst/>
          </a:prstGeom>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400"/>
              <a:t>Sample mood variants through exposure and grading</a:t>
            </a:r>
            <a:endParaRPr dirty="0" lang="en-US" sz="1200">
              <a:solidFill>
                <a:srgbClr val="AC9068"/>
              </a:solidFill>
            </a:endParaRPr>
          </a:p>
        </p:txBody>
      </p:sp>
    </p:spTree>
    <p:extLst>
      <p:ext uri="{BB962C8B-B14F-4D97-AF65-F5344CB8AC3E}">
        <p14:creationId xmlns:p14="http://schemas.microsoft.com/office/powerpoint/2010/main" val="209343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3" name="Title 2"/>
          <p:cNvSpPr>
            <a:spLocks noGrp="1"/>
          </p:cNvSpPr>
          <p:nvPr>
            <p:ph type="title"/>
          </p:nvPr>
        </p:nvSpPr>
        <p:spPr/>
        <p:txBody>
          <a:bodyPr/>
          <a:lstStyle/>
          <a:p>
            <a:r>
              <a:rPr dirty="0" lang="en-US"/>
              <a:t>Lighting and Post Processing Balance</a:t>
            </a:r>
          </a:p>
        </p:txBody>
      </p:sp>
      <p:sp>
        <p:nvSpPr>
          <p:cNvPr id="7" name="Rectangle 6"/>
          <p:cNvSpPr/>
          <p:nvPr/>
        </p:nvSpPr>
        <p:spPr bwMode="auto">
          <a:xfrm>
            <a:off x="-67117" y="4476750"/>
            <a:ext cx="9296400" cy="304800"/>
          </a:xfrm>
          <a:prstGeom prst="rect">
            <a:avLst/>
          </a:prstGeom>
          <a:solidFill>
            <a:schemeClr val="tx1">
              <a:alpha val="45000"/>
            </a:schemeClr>
          </a:solidFill>
          <a:ln w="12700">
            <a:solidFill>
              <a:schemeClr val="bg1">
                <a:alpha val="40000"/>
              </a:schemeClr>
            </a:solidFill>
          </a:ln>
          <a:effectLst>
            <a:outerShdw algn="ctr" blurRad="50800" dir="5400000" dist="76200" rotWithShape="0">
              <a:srgbClr val="000000">
                <a:alpha val="23000"/>
              </a:srgbClr>
            </a:outerShdw>
          </a:effectLst>
        </p:spPr>
        <p:txBody>
          <a:bodyPr/>
          <a:lstStyle/>
          <a:p>
            <a:pPr algn="ctr" eaLnBrk="1" hangingPunct="1">
              <a:defRPr/>
            </a:pPr>
            <a:endParaRPr baseline="-25000" dirty="0" lang="en-US" sz="3600">
              <a:latin typeface="+mj-lt"/>
            </a:endParaRPr>
          </a:p>
        </p:txBody>
      </p:sp>
      <p:sp>
        <p:nvSpPr>
          <p:cNvPr id="6" name="Content Placeholder 2"/>
          <p:cNvSpPr txBox="1">
            <a:spLocks/>
          </p:cNvSpPr>
          <p:nvPr/>
        </p:nvSpPr>
        <p:spPr>
          <a:xfrm>
            <a:off x="457200" y="4476750"/>
            <a:ext cx="6629400" cy="533400"/>
          </a:xfrm>
          <a:prstGeom prst="rect">
            <a:avLst/>
          </a:prstGeom>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400"/>
              <a:t>Sample mood variants through exposure and grading</a:t>
            </a:r>
            <a:endParaRPr dirty="0" lang="en-US" sz="1200">
              <a:solidFill>
                <a:srgbClr val="AC9068"/>
              </a:solidFill>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r="15"/>
          <a:stretch/>
        </p:blipFill>
        <p:spPr>
          <a:xfrm>
            <a:off x="0" y="666752"/>
            <a:ext cx="9144000" cy="4476745"/>
          </a:xfrm>
          <a:prstGeom prst="rect">
            <a:avLst/>
          </a:prstGeom>
        </p:spPr>
      </p:pic>
    </p:spTree>
    <p:extLst>
      <p:ext uri="{BB962C8B-B14F-4D97-AF65-F5344CB8AC3E}">
        <p14:creationId xmlns:p14="http://schemas.microsoft.com/office/powerpoint/2010/main" val="1208925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a:t>Material Pipeline Goals</a:t>
            </a:r>
            <a:endParaRPr lang="en-US" dirty="0"/>
          </a:p>
        </p:txBody>
      </p:sp>
      <p:sp>
        <p:nvSpPr>
          <p:cNvPr id="3" name="Content Placeholder 2"/>
          <p:cNvSpPr>
            <a:spLocks noGrp="1"/>
          </p:cNvSpPr>
          <p:nvPr>
            <p:ph idx="1"/>
          </p:nvPr>
        </p:nvSpPr>
        <p:spPr/>
        <p:txBody>
          <a:bodyPr/>
          <a:lstStyle/>
          <a:p>
            <a:pPr lvl="1"/>
            <a:r>
              <a:rPr lang="en-US" dirty="0"/>
              <a:t>Small number of templates drive shading response of entire game</a:t>
            </a:r>
          </a:p>
          <a:p>
            <a:pPr lvl="2"/>
            <a:r>
              <a:rPr lang="en-US" dirty="0"/>
              <a:t>Unbroken inheritance chain to a per-pixel level</a:t>
            </a:r>
          </a:p>
          <a:p>
            <a:pPr lvl="1"/>
            <a:r>
              <a:rPr lang="en-US" dirty="0"/>
              <a:t>Faster, better, and cheaper texturing process</a:t>
            </a:r>
          </a:p>
          <a:p>
            <a:pPr lvl="2"/>
            <a:r>
              <a:rPr lang="en-US" dirty="0"/>
              <a:t>Do away with unintuitive texture map authoring</a:t>
            </a:r>
          </a:p>
          <a:p>
            <a:pPr lvl="2"/>
            <a:r>
              <a:rPr lang="en-US" dirty="0"/>
              <a:t>Make high quality materials easily reusable</a:t>
            </a:r>
          </a:p>
          <a:p>
            <a:pPr lvl="2"/>
            <a:r>
              <a:rPr lang="en-US" dirty="0"/>
              <a:t>Optimized, fixed cost for any shading representation</a:t>
            </a:r>
          </a:p>
        </p:txBody>
      </p:sp>
    </p:spTree>
    <p:extLst>
      <p:ext uri="{BB962C8B-B14F-4D97-AF65-F5344CB8AC3E}">
        <p14:creationId xmlns:p14="http://schemas.microsoft.com/office/powerpoint/2010/main" val="499605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r="15"/>
          <a:stretch/>
        </p:blipFill>
        <p:spPr>
          <a:xfrm>
            <a:off x="0" y="666752"/>
            <a:ext cx="9144000" cy="4476745"/>
          </a:xfrm>
          <a:prstGeom prst="rect">
            <a:avLst/>
          </a:prstGeom>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3" name="Title 2"/>
          <p:cNvSpPr>
            <a:spLocks noGrp="1"/>
          </p:cNvSpPr>
          <p:nvPr>
            <p:ph type="title"/>
          </p:nvPr>
        </p:nvSpPr>
        <p:spPr/>
        <p:txBody>
          <a:bodyPr/>
          <a:lstStyle/>
          <a:p>
            <a:r>
              <a:rPr dirty="0" lang="en-US"/>
              <a:t>Lighting and Post Processing Balance</a:t>
            </a:r>
          </a:p>
        </p:txBody>
      </p:sp>
      <p:sp>
        <p:nvSpPr>
          <p:cNvPr id="7" name="Rectangle 6"/>
          <p:cNvSpPr/>
          <p:nvPr/>
        </p:nvSpPr>
        <p:spPr bwMode="auto">
          <a:xfrm>
            <a:off x="-67117" y="4476750"/>
            <a:ext cx="9296400" cy="304800"/>
          </a:xfrm>
          <a:prstGeom prst="rect">
            <a:avLst/>
          </a:prstGeom>
          <a:solidFill>
            <a:schemeClr val="tx1">
              <a:alpha val="45000"/>
            </a:schemeClr>
          </a:solidFill>
          <a:ln w="12700">
            <a:solidFill>
              <a:schemeClr val="bg1">
                <a:alpha val="40000"/>
              </a:schemeClr>
            </a:solidFill>
          </a:ln>
          <a:effectLst>
            <a:outerShdw algn="ctr" blurRad="50800" dir="5400000" dist="76200" rotWithShape="0">
              <a:srgbClr val="000000">
                <a:alpha val="23000"/>
              </a:srgbClr>
            </a:outerShdw>
          </a:effectLst>
        </p:spPr>
        <p:txBody>
          <a:bodyPr/>
          <a:lstStyle/>
          <a:p>
            <a:pPr algn="ctr" eaLnBrk="1" hangingPunct="1">
              <a:defRPr/>
            </a:pPr>
            <a:endParaRPr baseline="-25000" dirty="0" lang="en-US" sz="3600">
              <a:latin typeface="+mj-lt"/>
            </a:endParaRPr>
          </a:p>
        </p:txBody>
      </p:sp>
      <p:sp>
        <p:nvSpPr>
          <p:cNvPr id="6" name="Content Placeholder 2"/>
          <p:cNvSpPr txBox="1">
            <a:spLocks/>
          </p:cNvSpPr>
          <p:nvPr/>
        </p:nvSpPr>
        <p:spPr>
          <a:xfrm>
            <a:off x="457200" y="4476750"/>
            <a:ext cx="6629400" cy="533400"/>
          </a:xfrm>
          <a:prstGeom prst="rect">
            <a:avLst/>
          </a:prstGeom>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400"/>
              <a:t>Sample mood variants through exposure and grading</a:t>
            </a:r>
            <a:endParaRPr dirty="0" lang="en-US" sz="1200">
              <a:solidFill>
                <a:srgbClr val="AC9068"/>
              </a:solidFill>
            </a:endParaRPr>
          </a:p>
        </p:txBody>
      </p:sp>
      <p:sp>
        <p:nvSpPr>
          <p:cNvPr id="2" name="Rectangle 1"/>
          <p:cNvSpPr/>
          <p:nvPr/>
        </p:nvSpPr>
        <p:spPr>
          <a:xfrm>
            <a:off x="1524000" y="2647950"/>
            <a:ext cx="457200" cy="381000"/>
          </a:xfrm>
          <a:prstGeom prst="rect">
            <a:avLst/>
          </a:prstGeom>
          <a:noFill/>
          <a:ln w="6350">
            <a:solidFill>
              <a:srgbClr val="9E9E9E"/>
            </a:solidFill>
            <a:beve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p:cNvSpPr/>
          <p:nvPr/>
        </p:nvSpPr>
        <p:spPr>
          <a:xfrm>
            <a:off x="2133600" y="822751"/>
            <a:ext cx="914400" cy="605999"/>
          </a:xfrm>
          <a:prstGeom prst="rect">
            <a:avLst/>
          </a:prstGeom>
          <a:noFill/>
          <a:ln w="6350">
            <a:solidFill>
              <a:srgbClr val="9E9E9E"/>
            </a:solidFill>
            <a:beve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p:cNvSpPr/>
          <p:nvPr/>
        </p:nvSpPr>
        <p:spPr>
          <a:xfrm>
            <a:off x="2667000" y="2381250"/>
            <a:ext cx="3581400" cy="952500"/>
          </a:xfrm>
          <a:prstGeom prst="rect">
            <a:avLst/>
          </a:prstGeom>
          <a:noFill/>
          <a:ln w="6350">
            <a:solidFill>
              <a:srgbClr val="9E9E9E"/>
            </a:solidFill>
            <a:beve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TextBox 12"/>
          <p:cNvSpPr txBox="1"/>
          <p:nvPr/>
        </p:nvSpPr>
        <p:spPr>
          <a:xfrm>
            <a:off x="1028699" y="3489751"/>
            <a:ext cx="7086599" cy="830997"/>
          </a:xfrm>
          <a:prstGeom prst="rect">
            <a:avLst/>
          </a:prstGeom>
          <a:noFill/>
          <a:effectLst>
            <a:outerShdw algn="ctr" blurRad="25400" dir="5400000" dist="25400" rotWithShape="0">
              <a:schemeClr val="tx1"/>
            </a:outerShdw>
          </a:effectLst>
        </p:spPr>
        <p:txBody>
          <a:bodyPr rtlCol="0" wrap="square">
            <a:spAutoFit/>
          </a:bodyPr>
          <a:lstStyle/>
          <a:p>
            <a:pPr indent="-285750" marL="285750">
              <a:buFont charset="0" panose="020B0604020202020204" pitchFamily="34" typeface="Arial"/>
              <a:buChar char="•"/>
            </a:pPr>
            <a:r>
              <a:rPr dirty="0" lang="en-US">
                <a:solidFill>
                  <a:srgbClr val="9E9E9E"/>
                </a:solidFill>
              </a:rPr>
              <a:t>Exact same local light instances</a:t>
            </a:r>
          </a:p>
          <a:p>
            <a:pPr indent="-285750" marL="285750">
              <a:buFont charset="0" panose="020B0604020202020204" pitchFamily="34" typeface="Arial"/>
              <a:buChar char="•"/>
            </a:pPr>
            <a:r>
              <a:rPr dirty="0" lang="en-US">
                <a:solidFill>
                  <a:srgbClr val="9E9E9E"/>
                </a:solidFill>
              </a:rPr>
              <a:t>Higher exposure and lower intensity HDR </a:t>
            </a:r>
            <a:r>
              <a:rPr dirty="0" err="1" lang="en-US">
                <a:solidFill>
                  <a:srgbClr val="9E9E9E"/>
                </a:solidFill>
              </a:rPr>
              <a:t>skydome</a:t>
            </a:r>
            <a:r>
              <a:rPr dirty="0" lang="en-US">
                <a:solidFill>
                  <a:srgbClr val="9E9E9E"/>
                </a:solidFill>
              </a:rPr>
              <a:t> causes fixture illumination to look dramatically more pronounced at night</a:t>
            </a:r>
          </a:p>
        </p:txBody>
      </p:sp>
    </p:spTree>
    <p:extLst>
      <p:ext uri="{BB962C8B-B14F-4D97-AF65-F5344CB8AC3E}">
        <p14:creationId xmlns:p14="http://schemas.microsoft.com/office/powerpoint/2010/main" val="720891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Lighting and Post Processing Balance</a:t>
            </a:r>
          </a:p>
        </p:txBody>
      </p:sp>
      <p:sp>
        <p:nvSpPr>
          <p:cNvPr id="3" name="Content Placeholder 2"/>
          <p:cNvSpPr>
            <a:spLocks noGrp="1"/>
          </p:cNvSpPr>
          <p:nvPr>
            <p:ph idx="1"/>
          </p:nvPr>
        </p:nvSpPr>
        <p:spPr>
          <a:xfrm>
            <a:off x="457200" y="809625"/>
            <a:ext cx="5257800" cy="3952875"/>
          </a:xfrm>
        </p:spPr>
        <p:txBody>
          <a:bodyPr>
            <a:normAutofit/>
          </a:bodyPr>
          <a:lstStyle/>
          <a:p>
            <a:r>
              <a:rPr lang="en-US" sz="2400" dirty="0"/>
              <a:t>Light fixtures defined globally</a:t>
            </a:r>
          </a:p>
          <a:p>
            <a:pPr lvl="1"/>
            <a:r>
              <a:rPr lang="en-US" sz="2000" dirty="0">
                <a:solidFill>
                  <a:srgbClr val="AC9068"/>
                </a:solidFill>
              </a:rPr>
              <a:t>Instance database of fixtures </a:t>
            </a:r>
          </a:p>
          <a:p>
            <a:pPr lvl="1"/>
            <a:r>
              <a:rPr lang="en-US" sz="2000" dirty="0">
                <a:solidFill>
                  <a:srgbClr val="AC9068"/>
                </a:solidFill>
              </a:rPr>
              <a:t>Pre-authored light rig templates</a:t>
            </a:r>
          </a:p>
          <a:p>
            <a:pPr lvl="1"/>
            <a:r>
              <a:rPr lang="en-US" sz="2000" dirty="0">
                <a:solidFill>
                  <a:srgbClr val="AC9068"/>
                </a:solidFill>
              </a:rPr>
              <a:t>FX crafted for the fixture type</a:t>
            </a:r>
          </a:p>
          <a:p>
            <a:pPr lvl="1"/>
            <a:r>
              <a:rPr lang="en-US" sz="2000" dirty="0">
                <a:solidFill>
                  <a:srgbClr val="AC9068"/>
                </a:solidFill>
              </a:rPr>
              <a:t>Balanced HDR light and particle intensities across all exposures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8270" y="828927"/>
            <a:ext cx="3061143" cy="3538629"/>
          </a:xfrm>
          <a:prstGeom prst="rect">
            <a:avLst/>
          </a:prstGeom>
          <a:ln w="6350">
            <a:solidFill>
              <a:schemeClr val="tx1">
                <a:alpha val="50000"/>
              </a:schemeClr>
            </a:solidFill>
          </a:ln>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202923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Lighting and Post Processing Balance</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8447" y="666750"/>
            <a:ext cx="6587105" cy="3684661"/>
          </a:xfrm>
          <a:prstGeom prst="rect">
            <a:avLst/>
          </a:prstGeom>
          <a:ln w="6350">
            <a:solidFill>
              <a:schemeClr val="tx1">
                <a:alpha val="50000"/>
              </a:schemeClr>
            </a:solidFill>
          </a:ln>
          <a:effectLst>
            <a:outerShdw blurRad="50800" dist="50800" dir="5400000" algn="ctr" rotWithShape="0">
              <a:schemeClr val="tx1">
                <a:alpha val="40000"/>
              </a:schemeClr>
            </a:outerShdw>
          </a:effectLst>
        </p:spPr>
      </p:pic>
      <p:pic>
        <p:nvPicPr>
          <p:cNvPr id="3" name="light_fixtures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74094" y="666750"/>
            <a:ext cx="6584928" cy="3704022"/>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sp>
        <p:nvSpPr>
          <p:cNvPr id="10" name="Rectangle 9"/>
          <p:cNvSpPr/>
          <p:nvPr/>
        </p:nvSpPr>
        <p:spPr bwMode="auto">
          <a:xfrm>
            <a:off x="-67117" y="4357688"/>
            <a:ext cx="9296400" cy="304800"/>
          </a:xfrm>
          <a:prstGeom prst="rect">
            <a:avLst/>
          </a:prstGeom>
          <a:solidFill>
            <a:schemeClr val="tx1">
              <a:alpha val="45000"/>
            </a:schemeClr>
          </a:solidFill>
          <a:ln w="12700">
            <a:solidFill>
              <a:schemeClr val="bg1">
                <a:alpha val="40000"/>
              </a:schemeClr>
            </a:solidFill>
          </a:ln>
          <a:effectLst>
            <a:outerShdw blurRad="50800" dist="76200" dir="5400000" algn="ctr" rotWithShape="0">
              <a:srgbClr val="000000">
                <a:alpha val="23000"/>
              </a:srgbClr>
            </a:outerShdw>
          </a:effectLst>
        </p:spPr>
        <p:txBody>
          <a:bodyPr/>
          <a:lstStyle/>
          <a:p>
            <a:pPr algn="ctr" eaLnBrk="1" hangingPunct="1">
              <a:defRPr/>
            </a:pPr>
            <a:endParaRPr lang="en-US" sz="3600" baseline="-25000" dirty="0">
              <a:latin typeface="+mj-lt"/>
            </a:endParaRPr>
          </a:p>
        </p:txBody>
      </p:sp>
      <p:sp>
        <p:nvSpPr>
          <p:cNvPr id="11" name="Title 1"/>
          <p:cNvSpPr txBox="1">
            <a:spLocks/>
          </p:cNvSpPr>
          <p:nvPr/>
        </p:nvSpPr>
        <p:spPr>
          <a:xfrm>
            <a:off x="466283" y="4248150"/>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Sample Light Fixtures</a:t>
            </a:r>
          </a:p>
        </p:txBody>
      </p:sp>
    </p:spTree>
    <p:extLst>
      <p:ext uri="{BB962C8B-B14F-4D97-AF65-F5344CB8AC3E}">
        <p14:creationId xmlns:p14="http://schemas.microsoft.com/office/powerpoint/2010/main" val="4106770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7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Lighting and Post Processing Balance</a:t>
            </a:r>
          </a:p>
        </p:txBody>
      </p:sp>
      <p:pic>
        <p:nvPicPr>
          <p:cNvPr id="5" name="atrium_light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57225"/>
            <a:ext cx="9144000" cy="3829050"/>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1720347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4"/>
          <a:stretch/>
        </p:blipFill>
        <p:spPr>
          <a:xfrm>
            <a:off x="0" y="666750"/>
            <a:ext cx="9144000" cy="4476749"/>
          </a:xfrm>
          <a:prstGeom prst="rect">
            <a:avLst/>
          </a:prstGeom>
          <a:effectLst>
            <a:outerShdw algn="ctr" blurRad="50800" dir="5400000" dist="50800"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3" name="Title 2"/>
          <p:cNvSpPr>
            <a:spLocks noGrp="1"/>
          </p:cNvSpPr>
          <p:nvPr>
            <p:ph type="title"/>
          </p:nvPr>
        </p:nvSpPr>
        <p:spPr/>
        <p:txBody>
          <a:bodyPr/>
          <a:lstStyle/>
          <a:p>
            <a:r>
              <a:rPr dirty="0" lang="en-US"/>
              <a:t>Volumetric Lighting</a:t>
            </a:r>
          </a:p>
        </p:txBody>
      </p:sp>
    </p:spTree>
    <p:extLst>
      <p:ext uri="{BB962C8B-B14F-4D97-AF65-F5344CB8AC3E}">
        <p14:creationId xmlns:p14="http://schemas.microsoft.com/office/powerpoint/2010/main" val="2400871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a:t>
            </a:r>
          </a:p>
        </p:txBody>
      </p:sp>
      <p:sp>
        <p:nvSpPr>
          <p:cNvPr id="3" name="Content Placeholder 2"/>
          <p:cNvSpPr>
            <a:spLocks noGrp="1"/>
          </p:cNvSpPr>
          <p:nvPr>
            <p:ph idx="1"/>
          </p:nvPr>
        </p:nvSpPr>
        <p:spPr>
          <a:xfrm>
            <a:off x="457200" y="809625"/>
            <a:ext cx="8305800" cy="3952875"/>
          </a:xfrm>
        </p:spPr>
        <p:txBody>
          <a:bodyPr>
            <a:normAutofit/>
          </a:bodyPr>
          <a:lstStyle/>
          <a:p>
            <a:r>
              <a:rPr lang="en-US" sz="2400" dirty="0"/>
              <a:t>Thickness to air a key look to The Order: 1886</a:t>
            </a:r>
          </a:p>
          <a:p>
            <a:pPr lvl="1"/>
            <a:r>
              <a:rPr lang="en-US" sz="2000" dirty="0">
                <a:solidFill>
                  <a:srgbClr val="AC9068"/>
                </a:solidFill>
              </a:rPr>
              <a:t>Interaction of punctual light sources</a:t>
            </a:r>
          </a:p>
          <a:p>
            <a:pPr lvl="1"/>
            <a:r>
              <a:rPr lang="en-US" sz="2000" dirty="0">
                <a:solidFill>
                  <a:srgbClr val="AC9068"/>
                </a:solidFill>
              </a:rPr>
              <a:t>Atmospheric shape grading</a:t>
            </a:r>
          </a:p>
          <a:p>
            <a:pPr lvl="1"/>
            <a:r>
              <a:rPr lang="en-US" sz="2000" dirty="0">
                <a:solidFill>
                  <a:srgbClr val="AC9068"/>
                </a:solidFill>
              </a:rPr>
              <a:t>Directs focus of gameplay and cinematography</a:t>
            </a:r>
          </a:p>
          <a:p>
            <a:r>
              <a:rPr lang="en-US" sz="2400" dirty="0"/>
              <a:t>Every scene in game uses this heavily</a:t>
            </a:r>
          </a:p>
          <a:p>
            <a:pPr lvl="1"/>
            <a:r>
              <a:rPr lang="en-US" sz="2000" dirty="0">
                <a:solidFill>
                  <a:srgbClr val="AC9068"/>
                </a:solidFill>
              </a:rPr>
              <a:t>Upwards of 50 or more volumetric lights in scenes</a:t>
            </a:r>
          </a:p>
          <a:p>
            <a:pPr lvl="1"/>
            <a:r>
              <a:rPr lang="en-US" sz="2000" dirty="0">
                <a:solidFill>
                  <a:srgbClr val="AC9068"/>
                </a:solidFill>
              </a:rPr>
              <a:t>Shadows, gobos, and high slice count used sparingly </a:t>
            </a:r>
          </a:p>
        </p:txBody>
      </p:sp>
    </p:spTree>
    <p:extLst>
      <p:ext uri="{BB962C8B-B14F-4D97-AF65-F5344CB8AC3E}">
        <p14:creationId xmlns:p14="http://schemas.microsoft.com/office/powerpoint/2010/main" val="1424434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Volumetric Lighting</a:t>
            </a:r>
          </a:p>
        </p:txBody>
      </p:sp>
      <p:sp>
        <p:nvSpPr>
          <p:cNvPr id="11" name="enabled"/>
          <p:cNvSpPr txBox="1">
            <a:spLocks/>
          </p:cNvSpPr>
          <p:nvPr/>
        </p:nvSpPr>
        <p:spPr>
          <a:xfrm>
            <a:off x="304800" y="4476750"/>
            <a:ext cx="2590800" cy="533400"/>
          </a:xfrm>
          <a:prstGeom prst="rect">
            <a:avLst/>
          </a:prstGeom>
          <a:effectLst>
            <a:outerShdw blurRad="25400" dist="25400" dir="5400000" algn="ctr" rotWithShape="0">
              <a:schemeClr val="tx1"/>
            </a:outerShdw>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err="1"/>
              <a:t>Volumetrics</a:t>
            </a:r>
            <a:r>
              <a:rPr lang="en-US" sz="1800" dirty="0"/>
              <a:t> </a:t>
            </a:r>
            <a:r>
              <a:rPr lang="en-US" sz="1800" dirty="0">
                <a:solidFill>
                  <a:srgbClr val="AC9068"/>
                </a:solidFill>
              </a:rPr>
              <a:t>Enabled</a:t>
            </a:r>
            <a:endParaRPr lang="en-US" sz="1600" dirty="0">
              <a:solidFill>
                <a:srgbClr val="AC9068"/>
              </a:solidFill>
            </a:endParaRPr>
          </a:p>
        </p:txBody>
      </p:sp>
    </p:spTree>
    <p:extLst>
      <p:ext uri="{BB962C8B-B14F-4D97-AF65-F5344CB8AC3E}">
        <p14:creationId xmlns:p14="http://schemas.microsoft.com/office/powerpoint/2010/main" val="189445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Volumetric Lighting</a:t>
            </a:r>
          </a:p>
        </p:txBody>
      </p:sp>
      <p:sp>
        <p:nvSpPr>
          <p:cNvPr id="7" name="enabled"/>
          <p:cNvSpPr>
            <a:spLocks noGrp="1"/>
          </p:cNvSpPr>
          <p:nvPr>
            <p:ph idx="1"/>
          </p:nvPr>
        </p:nvSpPr>
        <p:spPr>
          <a:xfrm>
            <a:off x="304800" y="4476750"/>
            <a:ext cx="2590800" cy="533400"/>
          </a:xfrm>
          <a:effectLst>
            <a:outerShdw blurRad="25400" dist="25400" dir="5400000" algn="ctr" rotWithShape="0">
              <a:schemeClr val="tx1"/>
            </a:outerShdw>
          </a:effectLst>
        </p:spPr>
        <p:txBody>
          <a:bodyPr>
            <a:normAutofit/>
          </a:bodyPr>
          <a:lstStyle/>
          <a:p>
            <a:pPr marL="0" indent="0">
              <a:buNone/>
              <a:defRPr/>
            </a:pPr>
            <a:r>
              <a:rPr lang="en-US" sz="1800" dirty="0" err="1"/>
              <a:t>Volumetrics</a:t>
            </a:r>
            <a:r>
              <a:rPr lang="en-US" sz="1800" dirty="0"/>
              <a:t> </a:t>
            </a:r>
            <a:r>
              <a:rPr lang="en-US" sz="1800" dirty="0">
                <a:solidFill>
                  <a:srgbClr val="AC9068"/>
                </a:solidFill>
              </a:rPr>
              <a:t>Disabled</a:t>
            </a:r>
            <a:endParaRPr lang="en-US" sz="1600" dirty="0">
              <a:solidFill>
                <a:srgbClr val="AC9068"/>
              </a:solidFill>
            </a:endParaRPr>
          </a:p>
        </p:txBody>
      </p:sp>
    </p:spTree>
    <p:extLst>
      <p:ext uri="{BB962C8B-B14F-4D97-AF65-F5344CB8AC3E}">
        <p14:creationId xmlns:p14="http://schemas.microsoft.com/office/powerpoint/2010/main" val="1657681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10" y="762651"/>
            <a:ext cx="8411089" cy="3942697"/>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303215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a:t>
            </a:r>
          </a:p>
        </p:txBody>
      </p:sp>
      <p:sp>
        <p:nvSpPr>
          <p:cNvPr id="3" name="Content Placeholder 2"/>
          <p:cNvSpPr>
            <a:spLocks noGrp="1"/>
          </p:cNvSpPr>
          <p:nvPr>
            <p:ph idx="1"/>
          </p:nvPr>
        </p:nvSpPr>
        <p:spPr>
          <a:xfrm>
            <a:off x="533400" y="3234671"/>
            <a:ext cx="6096000" cy="1732899"/>
          </a:xfrm>
          <a:effectLst>
            <a:outerShdw blurRad="25400" dist="25400" dir="5400000" algn="ctr" rotWithShape="0">
              <a:schemeClr val="tx1"/>
            </a:outerShdw>
          </a:effectLst>
        </p:spPr>
        <p:txBody>
          <a:bodyPr>
            <a:normAutofit/>
          </a:bodyPr>
          <a:lstStyle/>
          <a:p>
            <a:pPr marL="0" indent="0">
              <a:buNone/>
              <a:defRPr/>
            </a:pPr>
            <a:r>
              <a:rPr lang="en-US" sz="1800" dirty="0"/>
              <a:t>Air Light</a:t>
            </a:r>
          </a:p>
          <a:p>
            <a:pPr lvl="1"/>
            <a:r>
              <a:rPr lang="en-US" sz="1600" dirty="0">
                <a:solidFill>
                  <a:srgbClr val="AC9068"/>
                </a:solidFill>
              </a:rPr>
              <a:t>Simulates single bounce scattering of point light</a:t>
            </a:r>
          </a:p>
          <a:p>
            <a:pPr lvl="1"/>
            <a:r>
              <a:rPr lang="en-US" sz="1600" dirty="0">
                <a:solidFill>
                  <a:srgbClr val="AC9068"/>
                </a:solidFill>
              </a:rPr>
              <a:t>Ties into air density property of fog</a:t>
            </a:r>
          </a:p>
          <a:p>
            <a:pPr lvl="1"/>
            <a:r>
              <a:rPr lang="en-US" sz="1600" dirty="0">
                <a:solidFill>
                  <a:srgbClr val="AC9068"/>
                </a:solidFill>
              </a:rPr>
              <a:t>Very cheap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11" y="762651"/>
            <a:ext cx="8411086" cy="3942697"/>
          </a:xfrm>
          <a:prstGeom prst="rect">
            <a:avLst/>
          </a:prstGeom>
          <a:effectLst>
            <a:outerShdw blurRad="50800" dist="50800" dir="5400000" algn="ctr" rotWithShape="0">
              <a:schemeClr val="tx1">
                <a:alpha val="40000"/>
              </a:schemeClr>
            </a:outerShdw>
          </a:effectLst>
        </p:spPr>
      </p:pic>
      <p:sp>
        <p:nvSpPr>
          <p:cNvPr id="6" name="Rectangle 5"/>
          <p:cNvSpPr/>
          <p:nvPr/>
        </p:nvSpPr>
        <p:spPr bwMode="auto">
          <a:xfrm>
            <a:off x="-76200" y="3234671"/>
            <a:ext cx="9296400" cy="1295398"/>
          </a:xfrm>
          <a:prstGeom prst="rect">
            <a:avLst/>
          </a:prstGeom>
          <a:solidFill>
            <a:schemeClr val="tx1">
              <a:alpha val="21000"/>
            </a:schemeClr>
          </a:solidFill>
          <a:ln w="12700">
            <a:solidFill>
              <a:schemeClr val="bg1">
                <a:alpha val="18000"/>
              </a:schemeClr>
            </a:solidFill>
          </a:ln>
          <a:effectLst>
            <a:outerShdw blurRad="50800" dist="76200" dir="5400000" algn="ctr" rotWithShape="0">
              <a:srgbClr val="000000">
                <a:alpha val="37000"/>
              </a:srgbClr>
            </a:outerShdw>
          </a:effectLst>
        </p:spPr>
        <p:txBody>
          <a:bodyPr/>
          <a:lstStyle/>
          <a:p>
            <a:pPr algn="ctr" eaLnBrk="1" hangingPunct="1">
              <a:defRPr/>
            </a:pPr>
            <a:endParaRPr lang="en-US" sz="3600" baseline="-25000" dirty="0">
              <a:latin typeface="+mj-lt"/>
            </a:endParaRPr>
          </a:p>
        </p:txBody>
      </p:sp>
    </p:spTree>
    <p:extLst>
      <p:ext uri="{BB962C8B-B14F-4D97-AF65-F5344CB8AC3E}">
        <p14:creationId xmlns:p14="http://schemas.microsoft.com/office/powerpoint/2010/main" val="1279907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682246"/>
            <a:ext cx="9143994" cy="5143497"/>
          </a:xfrm>
          <a:prstGeom prst="rect">
            <a:avLst/>
          </a:prstGeom>
          <a:effectLst>
            <a:outerShdw blurRad="50800" dist="50800" dir="5400000" algn="ctr" rotWithShape="0">
              <a:schemeClr val="tx1">
                <a:alpha val="40000"/>
              </a:schemeClr>
            </a:outerShdw>
          </a:effectLst>
        </p:spPr>
      </p:pic>
      <p:sp>
        <p:nvSpPr>
          <p:cNvPr id="12" name="Rectangle 11"/>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Templates</a:t>
            </a:r>
          </a:p>
        </p:txBody>
      </p:sp>
      <p:sp>
        <p:nvSpPr>
          <p:cNvPr id="32" name="Rectangle 31"/>
          <p:cNvSpPr/>
          <p:nvPr/>
        </p:nvSpPr>
        <p:spPr bwMode="auto">
          <a:xfrm>
            <a:off x="-76200" y="2266950"/>
            <a:ext cx="9296400" cy="16002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33" name="text Naming"/>
          <p:cNvSpPr txBox="1">
            <a:spLocks/>
          </p:cNvSpPr>
          <p:nvPr/>
        </p:nvSpPr>
        <p:spPr>
          <a:xfrm>
            <a:off x="402539" y="2303705"/>
            <a:ext cx="8458200" cy="2800474"/>
          </a:xfrm>
          <a:prstGeom prst="rect">
            <a:avLst/>
          </a:prstGeom>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408194" lvl="1" indent="0">
              <a:buFont typeface="Wingdings" panose="05000000000000000000" pitchFamily="2" charset="2"/>
              <a:buNone/>
            </a:pPr>
            <a:r>
              <a:rPr lang="en-US" sz="2000" dirty="0"/>
              <a:t>Template Guidelines</a:t>
            </a:r>
          </a:p>
          <a:p>
            <a:pPr lvl="2"/>
            <a:r>
              <a:rPr lang="en-US" sz="1800" dirty="0"/>
              <a:t>Defines clinical shading response only</a:t>
            </a:r>
          </a:p>
          <a:p>
            <a:pPr lvl="2"/>
            <a:r>
              <a:rPr lang="en-US" sz="1800" dirty="0"/>
              <a:t>Never used directly in game</a:t>
            </a:r>
          </a:p>
          <a:p>
            <a:pPr lvl="2"/>
            <a:r>
              <a:rPr lang="en-US" sz="1800" dirty="0"/>
              <a:t>Can be maintained by a single artist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002" y="673281"/>
            <a:ext cx="1811969" cy="5143499"/>
          </a:xfrm>
          <a:prstGeom prst="rect">
            <a:avLst/>
          </a:prstGeom>
        </p:spPr>
      </p:pic>
    </p:spTree>
    <p:extLst>
      <p:ext uri="{BB962C8B-B14F-4D97-AF65-F5344CB8AC3E}">
        <p14:creationId xmlns:p14="http://schemas.microsoft.com/office/powerpoint/2010/main" val="4015266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a:t>
            </a:r>
          </a:p>
        </p:txBody>
      </p:sp>
      <p:sp>
        <p:nvSpPr>
          <p:cNvPr id="3" name="Content Placeholder 2"/>
          <p:cNvSpPr>
            <a:spLocks noGrp="1"/>
          </p:cNvSpPr>
          <p:nvPr>
            <p:ph idx="1"/>
          </p:nvPr>
        </p:nvSpPr>
        <p:spPr>
          <a:xfrm>
            <a:off x="533400" y="3486150"/>
            <a:ext cx="6096000" cy="1732899"/>
          </a:xfrm>
          <a:effectLst>
            <a:outerShdw blurRad="25400" dist="25400" dir="5400000" algn="ctr" rotWithShape="0">
              <a:schemeClr val="tx1"/>
            </a:outerShdw>
          </a:effectLst>
        </p:spPr>
        <p:txBody>
          <a:bodyPr>
            <a:normAutofit/>
          </a:bodyPr>
          <a:lstStyle/>
          <a:p>
            <a:pPr marL="0" indent="0">
              <a:buNone/>
              <a:defRPr/>
            </a:pPr>
            <a:r>
              <a:rPr lang="en-US" sz="1800" dirty="0"/>
              <a:t>Light shaft</a:t>
            </a:r>
          </a:p>
          <a:p>
            <a:pPr lvl="1"/>
            <a:r>
              <a:rPr lang="en-US" sz="1600" dirty="0">
                <a:solidFill>
                  <a:srgbClr val="AC9068"/>
                </a:solidFill>
              </a:rPr>
              <a:t>Low slice count</a:t>
            </a:r>
          </a:p>
          <a:p>
            <a:pPr lvl="1"/>
            <a:r>
              <a:rPr lang="en-US" sz="1600" dirty="0">
                <a:solidFill>
                  <a:srgbClr val="AC9068"/>
                </a:solidFill>
              </a:rPr>
              <a:t>Used for both punctual and diffuse atmospherics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10" y="762651"/>
            <a:ext cx="8411089" cy="3942698"/>
          </a:xfrm>
          <a:prstGeom prst="rect">
            <a:avLst/>
          </a:prstGeom>
          <a:effectLst>
            <a:outerShdw blurRad="50800" dist="50800" dir="5400000" algn="ctr" rotWithShape="0">
              <a:schemeClr val="tx1">
                <a:alpha val="40000"/>
              </a:schemeClr>
            </a:outerShdw>
          </a:effectLst>
        </p:spPr>
      </p:pic>
      <p:sp>
        <p:nvSpPr>
          <p:cNvPr id="6" name="Rectangle 5"/>
          <p:cNvSpPr/>
          <p:nvPr/>
        </p:nvSpPr>
        <p:spPr bwMode="auto">
          <a:xfrm>
            <a:off x="-76200" y="3486150"/>
            <a:ext cx="9296400" cy="1046859"/>
          </a:xfrm>
          <a:prstGeom prst="rect">
            <a:avLst/>
          </a:prstGeom>
          <a:solidFill>
            <a:schemeClr val="tx1">
              <a:alpha val="21000"/>
            </a:schemeClr>
          </a:solidFill>
          <a:ln w="12700">
            <a:solidFill>
              <a:schemeClr val="bg1">
                <a:alpha val="18000"/>
              </a:schemeClr>
            </a:solidFill>
          </a:ln>
          <a:effectLst>
            <a:outerShdw blurRad="50800" dist="76200" dir="5400000" algn="ctr" rotWithShape="0">
              <a:srgbClr val="000000">
                <a:alpha val="37000"/>
              </a:srgbClr>
            </a:outerShdw>
          </a:effectLst>
        </p:spPr>
        <p:txBody>
          <a:bodyPr/>
          <a:lstStyle/>
          <a:p>
            <a:pPr algn="ctr" eaLnBrk="1" hangingPunct="1">
              <a:defRPr/>
            </a:pPr>
            <a:endParaRPr lang="en-US" sz="3600" baseline="-25000" dirty="0">
              <a:latin typeface="+mj-lt"/>
            </a:endParaRPr>
          </a:p>
        </p:txBody>
      </p:sp>
    </p:spTree>
    <p:extLst>
      <p:ext uri="{BB962C8B-B14F-4D97-AF65-F5344CB8AC3E}">
        <p14:creationId xmlns:p14="http://schemas.microsoft.com/office/powerpoint/2010/main" val="4291518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a:t>
            </a:r>
          </a:p>
        </p:txBody>
      </p:sp>
      <p:sp>
        <p:nvSpPr>
          <p:cNvPr id="3" name="Content Placeholder 2"/>
          <p:cNvSpPr>
            <a:spLocks noGrp="1"/>
          </p:cNvSpPr>
          <p:nvPr>
            <p:ph idx="1"/>
          </p:nvPr>
        </p:nvSpPr>
        <p:spPr>
          <a:xfrm>
            <a:off x="533400" y="3486150"/>
            <a:ext cx="6096000" cy="1732899"/>
          </a:xfrm>
          <a:effectLst>
            <a:outerShdw blurRad="25400" dist="25400" dir="5400000" algn="ctr" rotWithShape="0">
              <a:schemeClr val="tx1"/>
            </a:outerShdw>
          </a:effectLst>
        </p:spPr>
        <p:txBody>
          <a:bodyPr>
            <a:normAutofit/>
          </a:bodyPr>
          <a:lstStyle/>
          <a:p>
            <a:pPr marL="0" indent="0">
              <a:buNone/>
              <a:defRPr/>
            </a:pPr>
            <a:r>
              <a:rPr lang="en-US" sz="1800" dirty="0"/>
              <a:t>Shadowing light shaft</a:t>
            </a:r>
          </a:p>
          <a:p>
            <a:pPr lvl="1"/>
            <a:r>
              <a:rPr lang="en-US" sz="1600" dirty="0">
                <a:solidFill>
                  <a:srgbClr val="AC9068"/>
                </a:solidFill>
              </a:rPr>
              <a:t>Needs on average between 12-40 slices</a:t>
            </a:r>
          </a:p>
          <a:p>
            <a:pPr lvl="1"/>
            <a:r>
              <a:rPr lang="en-US" sz="1600" dirty="0">
                <a:solidFill>
                  <a:srgbClr val="AC9068"/>
                </a:solidFill>
              </a:rPr>
              <a:t>Used sparingly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10" y="762651"/>
            <a:ext cx="8411089" cy="3942698"/>
          </a:xfrm>
          <a:prstGeom prst="rect">
            <a:avLst/>
          </a:prstGeom>
          <a:effectLst>
            <a:outerShdw blurRad="50800" dist="50800" dir="5400000" algn="ctr" rotWithShape="0">
              <a:schemeClr val="tx1">
                <a:alpha val="40000"/>
              </a:schemeClr>
            </a:outerShdw>
          </a:effectLst>
        </p:spPr>
      </p:pic>
      <p:sp>
        <p:nvSpPr>
          <p:cNvPr id="6" name="Rectangle 5"/>
          <p:cNvSpPr/>
          <p:nvPr/>
        </p:nvSpPr>
        <p:spPr bwMode="auto">
          <a:xfrm>
            <a:off x="-76200" y="3486150"/>
            <a:ext cx="9296400" cy="1046859"/>
          </a:xfrm>
          <a:prstGeom prst="rect">
            <a:avLst/>
          </a:prstGeom>
          <a:solidFill>
            <a:schemeClr val="tx1">
              <a:alpha val="21000"/>
            </a:schemeClr>
          </a:solidFill>
          <a:ln w="12700">
            <a:solidFill>
              <a:schemeClr val="bg1">
                <a:alpha val="18000"/>
              </a:schemeClr>
            </a:solidFill>
          </a:ln>
          <a:effectLst>
            <a:outerShdw blurRad="50800" dist="76200" dir="5400000" algn="ctr" rotWithShape="0">
              <a:srgbClr val="000000">
                <a:alpha val="37000"/>
              </a:srgbClr>
            </a:outerShdw>
          </a:effectLst>
        </p:spPr>
        <p:txBody>
          <a:bodyPr/>
          <a:lstStyle/>
          <a:p>
            <a:pPr algn="ctr" eaLnBrk="1" hangingPunct="1">
              <a:defRPr/>
            </a:pPr>
            <a:endParaRPr lang="en-US" sz="3600" baseline="-25000" dirty="0">
              <a:latin typeface="+mj-lt"/>
            </a:endParaRPr>
          </a:p>
        </p:txBody>
      </p:sp>
    </p:spTree>
    <p:extLst>
      <p:ext uri="{BB962C8B-B14F-4D97-AF65-F5344CB8AC3E}">
        <p14:creationId xmlns:p14="http://schemas.microsoft.com/office/powerpoint/2010/main" val="3425654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a:t>
            </a:r>
          </a:p>
        </p:txBody>
      </p:sp>
      <p:sp>
        <p:nvSpPr>
          <p:cNvPr id="3" name="Content Placeholder 2"/>
          <p:cNvSpPr>
            <a:spLocks noGrp="1"/>
          </p:cNvSpPr>
          <p:nvPr>
            <p:ph idx="1"/>
          </p:nvPr>
        </p:nvSpPr>
        <p:spPr>
          <a:xfrm>
            <a:off x="533400" y="3486150"/>
            <a:ext cx="6096000" cy="1732899"/>
          </a:xfrm>
          <a:effectLst>
            <a:outerShdw blurRad="25400" dist="25400" dir="5400000" algn="ctr" rotWithShape="0">
              <a:schemeClr val="tx1"/>
            </a:outerShdw>
          </a:effectLst>
        </p:spPr>
        <p:txBody>
          <a:bodyPr>
            <a:normAutofit/>
          </a:bodyPr>
          <a:lstStyle/>
          <a:p>
            <a:pPr marL="0" indent="0">
              <a:buNone/>
              <a:defRPr/>
            </a:pPr>
            <a:r>
              <a:rPr lang="en-US" sz="1800" dirty="0"/>
              <a:t>Shadowing light shaft with gobo texture</a:t>
            </a:r>
          </a:p>
          <a:p>
            <a:pPr lvl="1"/>
            <a:r>
              <a:rPr lang="en-US" sz="1600" dirty="0">
                <a:solidFill>
                  <a:srgbClr val="AC9068"/>
                </a:solidFill>
              </a:rPr>
              <a:t>Needs on average between 20-60 slices</a:t>
            </a:r>
          </a:p>
          <a:p>
            <a:pPr lvl="1"/>
            <a:r>
              <a:rPr lang="en-US" sz="1600" dirty="0">
                <a:solidFill>
                  <a:srgbClr val="AC9068"/>
                </a:solidFill>
              </a:rPr>
              <a:t>Used very sparingly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09" y="762651"/>
            <a:ext cx="8411091" cy="3942698"/>
          </a:xfrm>
          <a:prstGeom prst="rect">
            <a:avLst/>
          </a:prstGeom>
          <a:effectLst>
            <a:outerShdw blurRad="50800" dist="50800" dir="5400000" algn="ctr" rotWithShape="0">
              <a:schemeClr val="tx1">
                <a:alpha val="40000"/>
              </a:schemeClr>
            </a:outerShdw>
          </a:effectLst>
        </p:spPr>
      </p:pic>
      <p:sp>
        <p:nvSpPr>
          <p:cNvPr id="6" name="Rectangle 5"/>
          <p:cNvSpPr/>
          <p:nvPr/>
        </p:nvSpPr>
        <p:spPr bwMode="auto">
          <a:xfrm>
            <a:off x="-76200" y="3486150"/>
            <a:ext cx="9296400" cy="1046859"/>
          </a:xfrm>
          <a:prstGeom prst="rect">
            <a:avLst/>
          </a:prstGeom>
          <a:solidFill>
            <a:schemeClr val="tx1">
              <a:alpha val="21000"/>
            </a:schemeClr>
          </a:solidFill>
          <a:ln w="12700">
            <a:solidFill>
              <a:schemeClr val="bg1">
                <a:alpha val="18000"/>
              </a:schemeClr>
            </a:solidFill>
          </a:ln>
          <a:effectLst>
            <a:outerShdw blurRad="50800" dist="76200" dir="5400000" algn="ctr" rotWithShape="0">
              <a:srgbClr val="000000">
                <a:alpha val="37000"/>
              </a:srgbClr>
            </a:outerShdw>
          </a:effectLst>
        </p:spPr>
        <p:txBody>
          <a:bodyPr/>
          <a:lstStyle/>
          <a:p>
            <a:pPr algn="ctr" eaLnBrk="1" hangingPunct="1">
              <a:defRPr/>
            </a:pPr>
            <a:endParaRPr lang="en-US" sz="3600" baseline="-25000" dirty="0">
              <a:latin typeface="+mj-l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009" y="1162050"/>
            <a:ext cx="685800" cy="685800"/>
          </a:xfrm>
          <a:prstGeom prst="rect">
            <a:avLst/>
          </a:prstGeom>
          <a:ln w="6350">
            <a:solidFill>
              <a:schemeClr val="tx1"/>
            </a:solidFill>
          </a:ln>
          <a:effectLst>
            <a:outerShdw blurRad="50800" dist="50800" dir="5400000" algn="ctr" rotWithShape="0">
              <a:schemeClr val="tx1">
                <a:alpha val="40000"/>
              </a:schemeClr>
            </a:outerShdw>
          </a:effectLst>
        </p:spPr>
      </p:pic>
      <p:cxnSp>
        <p:nvCxnSpPr>
          <p:cNvPr id="9" name="Straight Arrow Connector 8"/>
          <p:cNvCxnSpPr/>
          <p:nvPr/>
        </p:nvCxnSpPr>
        <p:spPr>
          <a:xfrm flipH="1">
            <a:off x="4648200" y="1504950"/>
            <a:ext cx="685800" cy="1508"/>
          </a:xfrm>
          <a:prstGeom prst="straightConnector1">
            <a:avLst/>
          </a:prstGeom>
          <a:ln w="6350">
            <a:solidFill>
              <a:schemeClr val="tx1"/>
            </a:solidFill>
            <a:tailEnd type="triangle"/>
          </a:ln>
          <a:effectLst>
            <a:outerShdw blurRad="50800" dist="50800" dir="5400000" algn="ctr"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865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nodeType="withEffect">
                                  <p:stCondLst>
                                    <p:cond delay="1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10" y="762651"/>
            <a:ext cx="8411089" cy="3942698"/>
          </a:xfrm>
          <a:prstGeom prst="rect">
            <a:avLst/>
          </a:prstGeom>
          <a:effectLst>
            <a:outerShdw blurRad="50800" dist="50800" dir="5400000" algn="ctr" rotWithShape="0">
              <a:schemeClr val="tx1">
                <a:alpha val="40000"/>
              </a:schemeClr>
            </a:outerShdw>
          </a:effectLst>
        </p:spPr>
      </p:pic>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a:t>
            </a:r>
          </a:p>
        </p:txBody>
      </p:sp>
      <p:sp>
        <p:nvSpPr>
          <p:cNvPr id="3" name="Content Placeholder 2"/>
          <p:cNvSpPr>
            <a:spLocks noGrp="1"/>
          </p:cNvSpPr>
          <p:nvPr>
            <p:ph idx="1"/>
          </p:nvPr>
        </p:nvSpPr>
        <p:spPr>
          <a:xfrm>
            <a:off x="533400" y="3486150"/>
            <a:ext cx="7239000" cy="1732899"/>
          </a:xfrm>
          <a:effectLst>
            <a:outerShdw blurRad="25400" dist="25400" dir="5400000" algn="ctr" rotWithShape="0">
              <a:schemeClr val="tx1"/>
            </a:outerShdw>
          </a:effectLst>
        </p:spPr>
        <p:txBody>
          <a:bodyPr>
            <a:normAutofit/>
          </a:bodyPr>
          <a:lstStyle/>
          <a:p>
            <a:pPr marL="0" indent="0">
              <a:buNone/>
              <a:defRPr/>
            </a:pPr>
            <a:r>
              <a:rPr lang="en-US" sz="1800" dirty="0"/>
              <a:t>Diffused spotlight with light shafts</a:t>
            </a:r>
          </a:p>
          <a:p>
            <a:pPr lvl="1"/>
            <a:r>
              <a:rPr lang="en-US" sz="1600" dirty="0">
                <a:solidFill>
                  <a:srgbClr val="AC9068"/>
                </a:solidFill>
              </a:rPr>
              <a:t>Only 2 slices</a:t>
            </a:r>
          </a:p>
          <a:p>
            <a:pPr lvl="1"/>
            <a:r>
              <a:rPr lang="en-US" sz="1600" dirty="0">
                <a:solidFill>
                  <a:srgbClr val="AC9068"/>
                </a:solidFill>
              </a:rPr>
              <a:t>Used to build more </a:t>
            </a:r>
            <a:r>
              <a:rPr lang="en-US" sz="1600" dirty="0" err="1">
                <a:solidFill>
                  <a:srgbClr val="AC9068"/>
                </a:solidFill>
              </a:rPr>
              <a:t>generalizaed</a:t>
            </a:r>
            <a:r>
              <a:rPr lang="en-US" sz="1600" dirty="0">
                <a:solidFill>
                  <a:srgbClr val="AC9068"/>
                </a:solidFill>
              </a:rPr>
              <a:t> atmospheric composition</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09" y="762651"/>
            <a:ext cx="8411091" cy="3942699"/>
          </a:xfrm>
          <a:prstGeom prst="rect">
            <a:avLst/>
          </a:prstGeom>
          <a:effectLst>
            <a:outerShdw blurRad="50800" dist="50800" dir="5400000" algn="ctr" rotWithShape="0">
              <a:schemeClr val="tx1">
                <a:alpha val="40000"/>
              </a:schemeClr>
            </a:outerShdw>
          </a:effectLst>
        </p:spPr>
      </p:pic>
      <p:sp>
        <p:nvSpPr>
          <p:cNvPr id="6" name="Rectangle 5"/>
          <p:cNvSpPr/>
          <p:nvPr/>
        </p:nvSpPr>
        <p:spPr bwMode="auto">
          <a:xfrm>
            <a:off x="-76200" y="3486150"/>
            <a:ext cx="9296400" cy="1046859"/>
          </a:xfrm>
          <a:prstGeom prst="rect">
            <a:avLst/>
          </a:prstGeom>
          <a:solidFill>
            <a:schemeClr val="tx1">
              <a:alpha val="21000"/>
            </a:schemeClr>
          </a:solidFill>
          <a:ln w="12700">
            <a:solidFill>
              <a:schemeClr val="bg1">
                <a:alpha val="18000"/>
              </a:schemeClr>
            </a:solidFill>
          </a:ln>
          <a:effectLst>
            <a:outerShdw blurRad="50800" dist="76200" dir="5400000" algn="ctr" rotWithShape="0">
              <a:srgbClr val="000000">
                <a:alpha val="37000"/>
              </a:srgbClr>
            </a:outerShdw>
          </a:effectLst>
        </p:spPr>
        <p:txBody>
          <a:bodyPr/>
          <a:lstStyle/>
          <a:p>
            <a:pPr algn="ctr" eaLnBrk="1" hangingPunct="1">
              <a:defRPr/>
            </a:pPr>
            <a:endParaRPr lang="en-US" sz="3600" baseline="-25000" dirty="0">
              <a:latin typeface="+mj-lt"/>
            </a:endParaRPr>
          </a:p>
        </p:txBody>
      </p:sp>
    </p:spTree>
    <p:extLst>
      <p:ext uri="{BB962C8B-B14F-4D97-AF65-F5344CB8AC3E}">
        <p14:creationId xmlns:p14="http://schemas.microsoft.com/office/powerpoint/2010/main" val="369131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14" name="Content Placeholder 2"/>
          <p:cNvSpPr txBox="1">
            <a:spLocks/>
          </p:cNvSpPr>
          <p:nvPr/>
        </p:nvSpPr>
        <p:spPr>
          <a:xfrm>
            <a:off x="0" y="4484341"/>
            <a:ext cx="2590800" cy="533400"/>
          </a:xfrm>
          <a:prstGeom prst="rect">
            <a:avLst/>
          </a:prstGeom>
          <a:effectLst>
            <a:outerShdw blurRad="25400" dist="25400" dir="5400000" algn="ctr" rotWithShape="0">
              <a:schemeClr val="tx1"/>
            </a:outerShdw>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err="1"/>
              <a:t>Volumetrics</a:t>
            </a:r>
            <a:r>
              <a:rPr lang="en-US" sz="1800" dirty="0"/>
              <a:t> </a:t>
            </a:r>
            <a:r>
              <a:rPr lang="en-US" sz="1800" dirty="0">
                <a:solidFill>
                  <a:srgbClr val="AC9068"/>
                </a:solidFill>
              </a:rPr>
              <a:t>Disabled</a:t>
            </a:r>
            <a:endParaRPr lang="en-US" sz="1600" dirty="0">
              <a:solidFill>
                <a:srgbClr val="AC9068"/>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693887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3" name="Content Placeholder 2"/>
          <p:cNvSpPr>
            <a:spLocks noGrp="1"/>
          </p:cNvSpPr>
          <p:nvPr>
            <p:ph idx="1"/>
          </p:nvPr>
        </p:nvSpPr>
        <p:spPr>
          <a:xfrm>
            <a:off x="0" y="4484341"/>
            <a:ext cx="2590800" cy="533400"/>
          </a:xfrm>
          <a:effectLst>
            <a:outerShdw blurRad="25400" dist="25400" dir="5400000" algn="ctr" rotWithShape="0">
              <a:schemeClr val="tx1"/>
            </a:outerShdw>
          </a:effectLst>
        </p:spPr>
        <p:txBody>
          <a:bodyPr>
            <a:normAutofit/>
          </a:bodyPr>
          <a:lstStyle/>
          <a:p>
            <a:pPr marL="0" indent="0">
              <a:buNone/>
              <a:defRPr/>
            </a:pPr>
            <a:r>
              <a:rPr lang="en-US" sz="1800" dirty="0" err="1"/>
              <a:t>Volumetrics</a:t>
            </a:r>
            <a:r>
              <a:rPr lang="en-US" sz="1800" dirty="0"/>
              <a:t> </a:t>
            </a:r>
            <a:r>
              <a:rPr lang="en-US" sz="1800" dirty="0">
                <a:solidFill>
                  <a:srgbClr val="AC9068"/>
                </a:solidFill>
              </a:rPr>
              <a:t>Enabled</a:t>
            </a:r>
            <a:endParaRPr lang="en-US" sz="1600" dirty="0">
              <a:solidFill>
                <a:srgbClr val="AC9068"/>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1190877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14" name="Content Placeholder 2"/>
          <p:cNvSpPr txBox="1">
            <a:spLocks/>
          </p:cNvSpPr>
          <p:nvPr/>
        </p:nvSpPr>
        <p:spPr>
          <a:xfrm>
            <a:off x="0" y="4484341"/>
            <a:ext cx="2590800" cy="533400"/>
          </a:xfrm>
          <a:prstGeom prst="rect">
            <a:avLst/>
          </a:prstGeom>
          <a:effectLst>
            <a:outerShdw blurRad="25400" dist="25400" dir="5400000" algn="ctr" rotWithShape="0">
              <a:schemeClr val="tx1"/>
            </a:outerShdw>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err="1"/>
              <a:t>Volumetrics</a:t>
            </a:r>
            <a:r>
              <a:rPr lang="en-US" sz="1800" dirty="0"/>
              <a:t> </a:t>
            </a:r>
            <a:r>
              <a:rPr lang="en-US" sz="1800" dirty="0">
                <a:solidFill>
                  <a:srgbClr val="AC9068"/>
                </a:solidFill>
              </a:rPr>
              <a:t>Disabled</a:t>
            </a:r>
            <a:endParaRPr lang="en-US" sz="1600" dirty="0">
              <a:solidFill>
                <a:srgbClr val="AC9068"/>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85238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3" name="Content Placeholder 2"/>
          <p:cNvSpPr>
            <a:spLocks noGrp="1"/>
          </p:cNvSpPr>
          <p:nvPr>
            <p:ph idx="1"/>
          </p:nvPr>
        </p:nvSpPr>
        <p:spPr>
          <a:xfrm>
            <a:off x="0" y="4484341"/>
            <a:ext cx="2590800" cy="533400"/>
          </a:xfrm>
          <a:effectLst>
            <a:outerShdw blurRad="25400" dist="25400" dir="5400000" algn="ctr" rotWithShape="0">
              <a:schemeClr val="tx1"/>
            </a:outerShdw>
          </a:effectLst>
        </p:spPr>
        <p:txBody>
          <a:bodyPr>
            <a:normAutofit/>
          </a:bodyPr>
          <a:lstStyle/>
          <a:p>
            <a:pPr marL="0" indent="0">
              <a:buNone/>
              <a:defRPr/>
            </a:pPr>
            <a:r>
              <a:rPr lang="en-US" sz="1800" dirty="0" err="1"/>
              <a:t>Volumetrics</a:t>
            </a:r>
            <a:r>
              <a:rPr lang="en-US" sz="1800" dirty="0"/>
              <a:t> </a:t>
            </a:r>
            <a:r>
              <a:rPr lang="en-US" sz="1800" dirty="0">
                <a:solidFill>
                  <a:srgbClr val="AC9068"/>
                </a:solidFill>
              </a:rPr>
              <a:t>Enabled</a:t>
            </a:r>
            <a:endParaRPr lang="en-US" sz="1600" dirty="0">
              <a:solidFill>
                <a:srgbClr val="AC9068"/>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590888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14" name="Content Placeholder 2"/>
          <p:cNvSpPr txBox="1">
            <a:spLocks/>
          </p:cNvSpPr>
          <p:nvPr/>
        </p:nvSpPr>
        <p:spPr>
          <a:xfrm>
            <a:off x="0" y="4484341"/>
            <a:ext cx="2590800" cy="533400"/>
          </a:xfrm>
          <a:prstGeom prst="rect">
            <a:avLst/>
          </a:prstGeom>
          <a:effectLst>
            <a:outerShdw blurRad="25400" dist="25400" dir="5400000" algn="ctr" rotWithShape="0">
              <a:schemeClr val="tx1"/>
            </a:outerShdw>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err="1"/>
              <a:t>Volumetrics</a:t>
            </a:r>
            <a:r>
              <a:rPr lang="en-US" sz="1800" dirty="0"/>
              <a:t> </a:t>
            </a:r>
            <a:r>
              <a:rPr lang="en-US" sz="1800" dirty="0">
                <a:solidFill>
                  <a:srgbClr val="AC9068"/>
                </a:solidFill>
              </a:rPr>
              <a:t>Disabled</a:t>
            </a:r>
            <a:endParaRPr lang="en-US" sz="1600" dirty="0">
              <a:solidFill>
                <a:srgbClr val="AC9068"/>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4029441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3" name="Content Placeholder 2"/>
          <p:cNvSpPr>
            <a:spLocks noGrp="1"/>
          </p:cNvSpPr>
          <p:nvPr>
            <p:ph idx="1"/>
          </p:nvPr>
        </p:nvSpPr>
        <p:spPr>
          <a:xfrm>
            <a:off x="0" y="4484341"/>
            <a:ext cx="2590800" cy="533400"/>
          </a:xfrm>
          <a:effectLst>
            <a:outerShdw blurRad="25400" dist="25400" dir="5400000" algn="ctr" rotWithShape="0">
              <a:schemeClr val="tx1"/>
            </a:outerShdw>
          </a:effectLst>
        </p:spPr>
        <p:txBody>
          <a:bodyPr>
            <a:normAutofit/>
          </a:bodyPr>
          <a:lstStyle/>
          <a:p>
            <a:pPr marL="0" indent="0">
              <a:buNone/>
              <a:defRPr/>
            </a:pPr>
            <a:r>
              <a:rPr lang="en-US" sz="1800" dirty="0" err="1"/>
              <a:t>Volumetrics</a:t>
            </a:r>
            <a:r>
              <a:rPr lang="en-US" sz="1800" dirty="0"/>
              <a:t> </a:t>
            </a:r>
            <a:r>
              <a:rPr lang="en-US" sz="1800" dirty="0">
                <a:solidFill>
                  <a:srgbClr val="AC9068"/>
                </a:solidFill>
              </a:rPr>
              <a:t>Enabled</a:t>
            </a:r>
            <a:endParaRPr lang="en-US" sz="1600" dirty="0">
              <a:solidFill>
                <a:srgbClr val="AC9068"/>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2792177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682246"/>
            <a:ext cx="9143994" cy="5143497"/>
          </a:xfrm>
          <a:prstGeom prst="rect">
            <a:avLst/>
          </a:prstGeom>
          <a:effectLst>
            <a:outerShdw blurRad="50800" dist="50800" dir="5400000" algn="ctr" rotWithShape="0">
              <a:schemeClr val="tx1">
                <a:alpha val="40000"/>
              </a:schemeClr>
            </a:outerShdw>
          </a:effectLst>
        </p:spPr>
      </p:pic>
      <p:sp>
        <p:nvSpPr>
          <p:cNvPr id="12" name="Rectangle 11"/>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Templates</a:t>
            </a:r>
          </a:p>
        </p:txBody>
      </p:sp>
      <p:sp>
        <p:nvSpPr>
          <p:cNvPr id="32" name="Rectangle 31"/>
          <p:cNvSpPr/>
          <p:nvPr/>
        </p:nvSpPr>
        <p:spPr bwMode="auto">
          <a:xfrm>
            <a:off x="-76200" y="2266950"/>
            <a:ext cx="9296400" cy="16002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33" name="text Naming"/>
          <p:cNvSpPr txBox="1">
            <a:spLocks/>
          </p:cNvSpPr>
          <p:nvPr/>
        </p:nvSpPr>
        <p:spPr>
          <a:xfrm>
            <a:off x="402539" y="2303705"/>
            <a:ext cx="8458200" cy="2800474"/>
          </a:xfrm>
          <a:prstGeom prst="rect">
            <a:avLst/>
          </a:prstGeom>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408194" lvl="1" indent="0">
              <a:buFont typeface="Wingdings" panose="05000000000000000000" pitchFamily="2" charset="2"/>
              <a:buNone/>
            </a:pPr>
            <a:r>
              <a:rPr lang="en-US" sz="2000" dirty="0"/>
              <a:t>Template Guidelines</a:t>
            </a:r>
          </a:p>
          <a:p>
            <a:pPr lvl="2"/>
            <a:r>
              <a:rPr lang="en-US" sz="1800" dirty="0"/>
              <a:t>Defines clinical shading response only</a:t>
            </a:r>
          </a:p>
          <a:p>
            <a:pPr lvl="2"/>
            <a:r>
              <a:rPr lang="en-US" sz="1800" dirty="0"/>
              <a:t>Never used directly in game</a:t>
            </a:r>
          </a:p>
          <a:p>
            <a:pPr lvl="2"/>
            <a:r>
              <a:rPr lang="en-US" sz="1800" dirty="0"/>
              <a:t>Can be maintained by a single artist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002" y="673281"/>
            <a:ext cx="1811969" cy="5143499"/>
          </a:xfrm>
          <a:prstGeom prst="rect">
            <a:avLst/>
          </a:prstGeom>
        </p:spPr>
      </p:pic>
    </p:spTree>
    <p:extLst>
      <p:ext uri="{BB962C8B-B14F-4D97-AF65-F5344CB8AC3E}">
        <p14:creationId xmlns:p14="http://schemas.microsoft.com/office/powerpoint/2010/main" val="191428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14" name="Content Placeholder 2"/>
          <p:cNvSpPr txBox="1">
            <a:spLocks/>
          </p:cNvSpPr>
          <p:nvPr/>
        </p:nvSpPr>
        <p:spPr>
          <a:xfrm>
            <a:off x="0" y="4484341"/>
            <a:ext cx="2590800" cy="533400"/>
          </a:xfrm>
          <a:prstGeom prst="rect">
            <a:avLst/>
          </a:prstGeom>
          <a:effectLst>
            <a:outerShdw blurRad="25400" dist="25400" dir="5400000" algn="ctr" rotWithShape="0">
              <a:schemeClr val="tx1"/>
            </a:outerShdw>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err="1"/>
              <a:t>Volumetrics</a:t>
            </a:r>
            <a:r>
              <a:rPr lang="en-US" sz="1800" dirty="0"/>
              <a:t> </a:t>
            </a:r>
            <a:r>
              <a:rPr lang="en-US" sz="1800" dirty="0">
                <a:solidFill>
                  <a:srgbClr val="AC9068"/>
                </a:solidFill>
              </a:rPr>
              <a:t>Disabled</a:t>
            </a:r>
            <a:endParaRPr lang="en-US" sz="1600" dirty="0">
              <a:solidFill>
                <a:srgbClr val="AC9068"/>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3832567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3" name="Content Placeholder 2"/>
          <p:cNvSpPr>
            <a:spLocks noGrp="1"/>
          </p:cNvSpPr>
          <p:nvPr>
            <p:ph idx="1"/>
          </p:nvPr>
        </p:nvSpPr>
        <p:spPr>
          <a:xfrm>
            <a:off x="0" y="4484341"/>
            <a:ext cx="2590800" cy="533400"/>
          </a:xfrm>
          <a:effectLst>
            <a:outerShdw blurRad="25400" dist="25400" dir="5400000" algn="ctr" rotWithShape="0">
              <a:schemeClr val="tx1"/>
            </a:outerShdw>
          </a:effectLst>
        </p:spPr>
        <p:txBody>
          <a:bodyPr>
            <a:normAutofit/>
          </a:bodyPr>
          <a:lstStyle/>
          <a:p>
            <a:pPr marL="0" indent="0">
              <a:buNone/>
              <a:defRPr/>
            </a:pPr>
            <a:r>
              <a:rPr lang="en-US" sz="1800" dirty="0" err="1"/>
              <a:t>Volumetrics</a:t>
            </a:r>
            <a:r>
              <a:rPr lang="en-US" sz="1800" dirty="0"/>
              <a:t> </a:t>
            </a:r>
            <a:r>
              <a:rPr lang="en-US" sz="1800" dirty="0">
                <a:solidFill>
                  <a:srgbClr val="AC9068"/>
                </a:solidFill>
              </a:rPr>
              <a:t>Enabled</a:t>
            </a:r>
            <a:endParaRPr lang="en-US" sz="1600" dirty="0">
              <a:solidFill>
                <a:srgbClr val="AC9068"/>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4162002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14" name="Content Placeholder 2"/>
          <p:cNvSpPr txBox="1">
            <a:spLocks/>
          </p:cNvSpPr>
          <p:nvPr/>
        </p:nvSpPr>
        <p:spPr>
          <a:xfrm>
            <a:off x="0" y="4484341"/>
            <a:ext cx="2590800" cy="533400"/>
          </a:xfrm>
          <a:prstGeom prst="rect">
            <a:avLst/>
          </a:prstGeom>
          <a:effectLst>
            <a:outerShdw blurRad="25400" dist="25400" dir="5400000" algn="ctr" rotWithShape="0">
              <a:schemeClr val="tx1"/>
            </a:outerShdw>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err="1"/>
              <a:t>Volumetrics</a:t>
            </a:r>
            <a:r>
              <a:rPr lang="en-US" sz="1800" dirty="0"/>
              <a:t> </a:t>
            </a:r>
            <a:r>
              <a:rPr lang="en-US" sz="1800" dirty="0">
                <a:solidFill>
                  <a:srgbClr val="AC9068"/>
                </a:solidFill>
              </a:rPr>
              <a:t>Disabled</a:t>
            </a:r>
            <a:endParaRPr lang="en-US" sz="1600" dirty="0">
              <a:solidFill>
                <a:srgbClr val="AC9068"/>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402614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Volumetric Lighting Samples</a:t>
            </a:r>
          </a:p>
        </p:txBody>
      </p:sp>
      <p:sp>
        <p:nvSpPr>
          <p:cNvPr id="3" name="Content Placeholder 2"/>
          <p:cNvSpPr>
            <a:spLocks noGrp="1"/>
          </p:cNvSpPr>
          <p:nvPr>
            <p:ph idx="1"/>
          </p:nvPr>
        </p:nvSpPr>
        <p:spPr>
          <a:xfrm>
            <a:off x="0" y="4484341"/>
            <a:ext cx="2590800" cy="533400"/>
          </a:xfrm>
          <a:effectLst>
            <a:outerShdw blurRad="25400" dist="25400" dir="5400000" algn="ctr" rotWithShape="0">
              <a:schemeClr val="tx1"/>
            </a:outerShdw>
          </a:effectLst>
        </p:spPr>
        <p:txBody>
          <a:bodyPr>
            <a:normAutofit/>
          </a:bodyPr>
          <a:lstStyle/>
          <a:p>
            <a:pPr marL="0" indent="0">
              <a:buNone/>
              <a:defRPr/>
            </a:pPr>
            <a:r>
              <a:rPr lang="en-US" sz="1800" dirty="0" err="1"/>
              <a:t>Volumetrics</a:t>
            </a:r>
            <a:r>
              <a:rPr lang="en-US" sz="1800" dirty="0"/>
              <a:t> </a:t>
            </a:r>
            <a:r>
              <a:rPr lang="en-US" sz="1800" dirty="0">
                <a:solidFill>
                  <a:srgbClr val="AC9068"/>
                </a:solidFill>
              </a:rPr>
              <a:t>Enabled</a:t>
            </a:r>
            <a:endParaRPr lang="en-US" sz="1600" dirty="0">
              <a:solidFill>
                <a:srgbClr val="AC9068"/>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341"/>
            <a:ext cx="9144000" cy="3810000"/>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2192407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Baked Lighting</a:t>
            </a:r>
          </a:p>
        </p:txBody>
      </p:sp>
      <p:pic>
        <p:nvPicPr>
          <p:cNvPr id="9" name="w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3999" cy="3809999"/>
          </a:xfrm>
          <a:prstGeom prst="rect">
            <a:avLst/>
          </a:prstGeom>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853513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bwMode="auto">
          <a:xfrm>
            <a:off x="-67117" y="3937516"/>
            <a:ext cx="9296400" cy="304800"/>
          </a:xfrm>
          <a:prstGeom prst="rect">
            <a:avLst/>
          </a:prstGeom>
          <a:solidFill>
            <a:schemeClr val="tx1">
              <a:alpha val="56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609600"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Render Pass: </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Final</a:t>
            </a:r>
          </a:p>
        </p:txBody>
      </p:sp>
    </p:spTree>
    <p:extLst>
      <p:ext uri="{BB962C8B-B14F-4D97-AF65-F5344CB8AC3E}">
        <p14:creationId xmlns:p14="http://schemas.microsoft.com/office/powerpoint/2010/main" val="1689343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bwMode="auto">
          <a:xfrm>
            <a:off x="-67117" y="3937516"/>
            <a:ext cx="9296400" cy="304800"/>
          </a:xfrm>
          <a:prstGeom prst="rect">
            <a:avLst/>
          </a:prstGeom>
          <a:solidFill>
            <a:schemeClr val="tx1">
              <a:alpha val="56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609600"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Render Pass: </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Dynamic Lights</a:t>
            </a:r>
          </a:p>
        </p:txBody>
      </p:sp>
    </p:spTree>
    <p:extLst>
      <p:ext uri="{BB962C8B-B14F-4D97-AF65-F5344CB8AC3E}">
        <p14:creationId xmlns:p14="http://schemas.microsoft.com/office/powerpoint/2010/main" val="159284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bwMode="auto">
          <a:xfrm>
            <a:off x="-67117" y="3937516"/>
            <a:ext cx="9296400" cy="304800"/>
          </a:xfrm>
          <a:prstGeom prst="rect">
            <a:avLst/>
          </a:prstGeom>
          <a:solidFill>
            <a:schemeClr val="tx1">
              <a:alpha val="56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609600"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Render Pass: </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Ambient Diffuse</a:t>
            </a:r>
          </a:p>
        </p:txBody>
      </p:sp>
    </p:spTree>
    <p:extLst>
      <p:ext uri="{BB962C8B-B14F-4D97-AF65-F5344CB8AC3E}">
        <p14:creationId xmlns:p14="http://schemas.microsoft.com/office/powerpoint/2010/main" val="3683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bwMode="auto">
          <a:xfrm>
            <a:off x="-67117" y="3937516"/>
            <a:ext cx="9296400" cy="304800"/>
          </a:xfrm>
          <a:prstGeom prst="rect">
            <a:avLst/>
          </a:prstGeom>
          <a:solidFill>
            <a:schemeClr val="tx1">
              <a:alpha val="56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609600"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Render Pass: </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Ambient Specular</a:t>
            </a:r>
          </a:p>
        </p:txBody>
      </p:sp>
    </p:spTree>
    <p:extLst>
      <p:ext uri="{BB962C8B-B14F-4D97-AF65-F5344CB8AC3E}">
        <p14:creationId xmlns:p14="http://schemas.microsoft.com/office/powerpoint/2010/main" val="732357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bwMode="auto">
          <a:xfrm>
            <a:off x="-67117" y="3937516"/>
            <a:ext cx="9296400" cy="304800"/>
          </a:xfrm>
          <a:prstGeom prst="rect">
            <a:avLst/>
          </a:prstGeom>
          <a:solidFill>
            <a:schemeClr val="tx1">
              <a:alpha val="56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609600"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Render Pass: </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Reflection Probes</a:t>
            </a:r>
          </a:p>
        </p:txBody>
      </p:sp>
    </p:spTree>
    <p:extLst>
      <p:ext uri="{BB962C8B-B14F-4D97-AF65-F5344CB8AC3E}">
        <p14:creationId xmlns:p14="http://schemas.microsoft.com/office/powerpoint/2010/main" val="2105635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682246"/>
            <a:ext cx="9143994" cy="5143497"/>
          </a:xfrm>
          <a:prstGeom prst="rect">
            <a:avLst/>
          </a:prstGeom>
          <a:effectLst>
            <a:outerShdw blurRad="50800" dist="50800" dir="5400000" algn="ctr" rotWithShape="0">
              <a:schemeClr val="tx1">
                <a:alpha val="40000"/>
              </a:schemeClr>
            </a:outerShdw>
          </a:effectLst>
        </p:spPr>
      </p:pic>
      <p:sp>
        <p:nvSpPr>
          <p:cNvPr id="12" name="Rectangle 11"/>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Templates</a:t>
            </a:r>
          </a:p>
        </p:txBody>
      </p:sp>
      <p:sp>
        <p:nvSpPr>
          <p:cNvPr id="36" name="text Naming"/>
          <p:cNvSpPr>
            <a:spLocks noGrp="1"/>
          </p:cNvSpPr>
          <p:nvPr>
            <p:ph idx="1"/>
          </p:nvPr>
        </p:nvSpPr>
        <p:spPr>
          <a:xfrm>
            <a:off x="402539" y="2488981"/>
            <a:ext cx="8458200" cy="2800474"/>
          </a:xfrm>
        </p:spPr>
        <p:txBody>
          <a:bodyPr>
            <a:normAutofit/>
          </a:bodyPr>
          <a:lstStyle/>
          <a:p>
            <a:pPr marL="408194" lvl="1" indent="0">
              <a:buNone/>
            </a:pPr>
            <a:r>
              <a:rPr lang="en-US" sz="2000" dirty="0"/>
              <a:t>Template Naming </a:t>
            </a:r>
          </a:p>
          <a:p>
            <a:pPr lvl="2"/>
            <a:r>
              <a:rPr lang="en-US" sz="1800" dirty="0"/>
              <a:t>Concise, but technically accurate</a:t>
            </a:r>
          </a:p>
          <a:p>
            <a:pPr lvl="2"/>
            <a:r>
              <a:rPr lang="en-US" sz="1800" dirty="0"/>
              <a:t>Last word describes primary tuning variable</a:t>
            </a:r>
          </a:p>
          <a:p>
            <a:pPr lvl="2"/>
            <a:r>
              <a:rPr lang="en-US" sz="1800" dirty="0"/>
              <a:t>3 digit integer at end is 0-100 intensity of variable</a:t>
            </a:r>
          </a:p>
          <a:p>
            <a:pPr lvl="2"/>
            <a:endParaRPr lang="en-US" sz="1800" dirty="0"/>
          </a:p>
        </p:txBody>
      </p:sp>
      <p:sp>
        <p:nvSpPr>
          <p:cNvPr id="16" name="Rectangle 15"/>
          <p:cNvSpPr/>
          <p:nvPr/>
        </p:nvSpPr>
        <p:spPr bwMode="auto">
          <a:xfrm>
            <a:off x="1905000" y="1928350"/>
            <a:ext cx="2514600" cy="32404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7" name="Title 1"/>
          <p:cNvSpPr txBox="1">
            <a:spLocks/>
          </p:cNvSpPr>
          <p:nvPr/>
        </p:nvSpPr>
        <p:spPr>
          <a:xfrm>
            <a:off x="1978269" y="1817175"/>
            <a:ext cx="3276601"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400" dirty="0">
                <a:latin typeface="Verdana" panose="020B0604030504040204" pitchFamily="34" charset="0"/>
                <a:ea typeface="Verdana" panose="020B0604030504040204" pitchFamily="34" charset="0"/>
                <a:cs typeface="Verdana" panose="020B0604030504040204" pitchFamily="34" charset="0"/>
              </a:rPr>
              <a:t>mtt_brass_polished_075</a:t>
            </a:r>
          </a:p>
        </p:txBody>
      </p:sp>
      <p:sp>
        <p:nvSpPr>
          <p:cNvPr id="20" name="Rectangle 19"/>
          <p:cNvSpPr/>
          <p:nvPr/>
        </p:nvSpPr>
        <p:spPr bwMode="auto">
          <a:xfrm>
            <a:off x="4648199" y="1928350"/>
            <a:ext cx="2514600" cy="32404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1" name="Title 1"/>
          <p:cNvSpPr txBox="1">
            <a:spLocks/>
          </p:cNvSpPr>
          <p:nvPr/>
        </p:nvSpPr>
        <p:spPr>
          <a:xfrm>
            <a:off x="4721468" y="1817175"/>
            <a:ext cx="3276601"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400" dirty="0">
                <a:latin typeface="Verdana" panose="020B0604030504040204" pitchFamily="34" charset="0"/>
                <a:ea typeface="Verdana" panose="020B0604030504040204" pitchFamily="34" charset="0"/>
                <a:cs typeface="Verdana" panose="020B0604030504040204" pitchFamily="34" charset="0"/>
              </a:rPr>
              <a:t>mtt_brass_polished_025</a:t>
            </a:r>
          </a:p>
        </p:txBody>
      </p:sp>
      <p:cxnSp>
        <p:nvCxnSpPr>
          <p:cNvPr id="24" name="Straight Arrow Connector 23"/>
          <p:cNvCxnSpPr/>
          <p:nvPr/>
        </p:nvCxnSpPr>
        <p:spPr>
          <a:xfrm flipV="1">
            <a:off x="3616570" y="1397592"/>
            <a:ext cx="0" cy="530758"/>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445370" y="1397592"/>
            <a:ext cx="0" cy="530758"/>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76200" y="2452226"/>
            <a:ext cx="9296400" cy="1491124"/>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Tree>
    <p:extLst>
      <p:ext uri="{BB962C8B-B14F-4D97-AF65-F5344CB8AC3E}">
        <p14:creationId xmlns:p14="http://schemas.microsoft.com/office/powerpoint/2010/main" val="382196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8"/>
          <p:cNvSpPr/>
          <p:nvPr/>
        </p:nvSpPr>
        <p:spPr bwMode="auto">
          <a:xfrm>
            <a:off x="-67117" y="3937516"/>
            <a:ext cx="9296400" cy="304800"/>
          </a:xfrm>
          <a:prstGeom prst="rect">
            <a:avLst/>
          </a:prstGeom>
          <a:solidFill>
            <a:schemeClr val="tx1">
              <a:alpha val="56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609600"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Render Pass: </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Reflection AO</a:t>
            </a:r>
          </a:p>
        </p:txBody>
      </p:sp>
    </p:spTree>
    <p:extLst>
      <p:ext uri="{BB962C8B-B14F-4D97-AF65-F5344CB8AC3E}">
        <p14:creationId xmlns:p14="http://schemas.microsoft.com/office/powerpoint/2010/main" val="444371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Dynamic Lighting</a:t>
            </a:r>
          </a:p>
        </p:txBody>
      </p:sp>
      <p:sp>
        <p:nvSpPr>
          <p:cNvPr id="3" name="Content Placeholder 2"/>
          <p:cNvSpPr>
            <a:spLocks noGrp="1"/>
          </p:cNvSpPr>
          <p:nvPr>
            <p:ph idx="1"/>
          </p:nvPr>
        </p:nvSpPr>
        <p:spPr/>
        <p:txBody>
          <a:bodyPr>
            <a:normAutofit/>
          </a:bodyPr>
          <a:lstStyle/>
          <a:p>
            <a:pPr lvl="1"/>
            <a:r>
              <a:rPr lang="en-US" dirty="0"/>
              <a:t>Run-time Lights</a:t>
            </a:r>
          </a:p>
          <a:p>
            <a:pPr lvl="2"/>
            <a:r>
              <a:rPr lang="en-US" dirty="0"/>
              <a:t>Directional, Point, Spot</a:t>
            </a:r>
          </a:p>
          <a:p>
            <a:pPr lvl="1"/>
            <a:r>
              <a:rPr lang="en-US" dirty="0"/>
              <a:t>Run-time Occlusion Capsules</a:t>
            </a:r>
          </a:p>
          <a:p>
            <a:pPr lvl="2"/>
            <a:r>
              <a:rPr lang="en-US" dirty="0"/>
              <a:t>Calculated against rendering geo on the fly</a:t>
            </a:r>
          </a:p>
        </p:txBody>
      </p:sp>
    </p:spTree>
    <p:extLst>
      <p:ext uri="{BB962C8B-B14F-4D97-AF65-F5344CB8AC3E}">
        <p14:creationId xmlns:p14="http://schemas.microsoft.com/office/powerpoint/2010/main" val="3900325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Baked Lighting</a:t>
            </a:r>
          </a:p>
        </p:txBody>
      </p:sp>
      <p:sp>
        <p:nvSpPr>
          <p:cNvPr id="3" name="Content Placeholder 2"/>
          <p:cNvSpPr>
            <a:spLocks noGrp="1"/>
          </p:cNvSpPr>
          <p:nvPr>
            <p:ph idx="1"/>
          </p:nvPr>
        </p:nvSpPr>
        <p:spPr/>
        <p:txBody>
          <a:bodyPr>
            <a:normAutofit/>
          </a:bodyPr>
          <a:lstStyle/>
          <a:p>
            <a:pPr lvl="1"/>
            <a:r>
              <a:rPr lang="en-US" dirty="0"/>
              <a:t>Light maps</a:t>
            </a:r>
          </a:p>
          <a:p>
            <a:pPr lvl="2"/>
            <a:r>
              <a:rPr lang="en-US" dirty="0"/>
              <a:t>Stored per-</a:t>
            </a:r>
            <a:r>
              <a:rPr lang="en-US" dirty="0" err="1"/>
              <a:t>texel</a:t>
            </a:r>
            <a:r>
              <a:rPr lang="en-US" dirty="0"/>
              <a:t> in Spherical Gaussian format</a:t>
            </a:r>
          </a:p>
          <a:p>
            <a:pPr lvl="2"/>
            <a:r>
              <a:rPr lang="en-US" dirty="0"/>
              <a:t>Baked from directional, punctual, and area lights</a:t>
            </a:r>
          </a:p>
          <a:p>
            <a:pPr lvl="2"/>
            <a:r>
              <a:rPr lang="en-US" dirty="0"/>
              <a:t>Also from HDR emissive materials (skies, cards)</a:t>
            </a:r>
          </a:p>
          <a:p>
            <a:pPr lvl="1"/>
            <a:r>
              <a:rPr lang="en-US" dirty="0"/>
              <a:t>Reflection Probes</a:t>
            </a:r>
          </a:p>
          <a:p>
            <a:pPr lvl="2"/>
            <a:r>
              <a:rPr lang="en-US" dirty="0" err="1"/>
              <a:t>Cubemaps</a:t>
            </a:r>
            <a:r>
              <a:rPr lang="en-US" dirty="0"/>
              <a:t> generated from probes placed in scene</a:t>
            </a:r>
          </a:p>
          <a:p>
            <a:pPr lvl="1"/>
            <a:r>
              <a:rPr lang="en-US" dirty="0"/>
              <a:t>Reflection AO</a:t>
            </a:r>
          </a:p>
          <a:p>
            <a:pPr lvl="2"/>
            <a:r>
              <a:rPr lang="en-US" dirty="0"/>
              <a:t>View-dependent occlusion baked into light maps</a:t>
            </a:r>
          </a:p>
          <a:p>
            <a:pPr lvl="2"/>
            <a:endParaRPr lang="en-US" dirty="0"/>
          </a:p>
          <a:p>
            <a:pPr marL="816388" lvl="2" indent="0">
              <a:buNone/>
            </a:pPr>
            <a:endParaRPr lang="en-US" dirty="0"/>
          </a:p>
        </p:txBody>
      </p:sp>
    </p:spTree>
    <p:extLst>
      <p:ext uri="{BB962C8B-B14F-4D97-AF65-F5344CB8AC3E}">
        <p14:creationId xmlns:p14="http://schemas.microsoft.com/office/powerpoint/2010/main" val="3472894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3" name="Title 2"/>
          <p:cNvSpPr>
            <a:spLocks noGrp="1"/>
          </p:cNvSpPr>
          <p:nvPr>
            <p:ph type="title"/>
          </p:nvPr>
        </p:nvSpPr>
        <p:spPr/>
        <p:txBody>
          <a:bodyPr/>
          <a:lstStyle/>
          <a:p>
            <a:r>
              <a:rPr lang="en-US" dirty="0"/>
              <a:t>Baked Lighting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11" name="Rectangle 10"/>
          <p:cNvSpPr/>
          <p:nvPr/>
        </p:nvSpPr>
        <p:spPr bwMode="auto">
          <a:xfrm>
            <a:off x="-67117" y="3937516"/>
            <a:ext cx="9296400" cy="304800"/>
          </a:xfrm>
          <a:prstGeom prst="rect">
            <a:avLst/>
          </a:prstGeom>
          <a:solidFill>
            <a:schemeClr val="tx1">
              <a:alpha val="61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Title 1"/>
          <p:cNvSpPr txBox="1">
            <a:spLocks/>
          </p:cNvSpPr>
          <p:nvPr/>
        </p:nvSpPr>
        <p:spPr>
          <a:xfrm>
            <a:off x="466283"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Reflection Probes</a:t>
            </a:r>
          </a:p>
        </p:txBody>
      </p:sp>
    </p:spTree>
    <p:extLst>
      <p:ext uri="{BB962C8B-B14F-4D97-AF65-F5344CB8AC3E}">
        <p14:creationId xmlns:p14="http://schemas.microsoft.com/office/powerpoint/2010/main" val="176859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74688"/>
            <a:ext cx="9144000" cy="55245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674688"/>
            <a:ext cx="9144000" cy="5524500"/>
          </a:xfrm>
          <a:prstGeom prst="rect">
            <a:avLst/>
          </a:prstGeom>
        </p:spPr>
      </p:pic>
      <p:sp>
        <p:nvSpPr>
          <p:cNvPr id="5" name="Rectangle 4"/>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9" name="Rectangle 8"/>
          <p:cNvSpPr/>
          <p:nvPr/>
        </p:nvSpPr>
        <p:spPr bwMode="auto">
          <a:xfrm>
            <a:off x="-81682" y="2876550"/>
            <a:ext cx="9296400" cy="304800"/>
          </a:xfrm>
          <a:prstGeom prst="rect">
            <a:avLst/>
          </a:prstGeom>
          <a:solidFill>
            <a:schemeClr val="tx1">
              <a:alpha val="61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10" name="Title 1"/>
          <p:cNvSpPr txBox="1">
            <a:spLocks/>
          </p:cNvSpPr>
          <p:nvPr/>
        </p:nvSpPr>
        <p:spPr>
          <a:xfrm>
            <a:off x="0" y="2767012"/>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Probe Visualization</a:t>
            </a:r>
          </a:p>
        </p:txBody>
      </p:sp>
      <p:sp>
        <p:nvSpPr>
          <p:cNvPr id="3" name="Title 2"/>
          <p:cNvSpPr>
            <a:spLocks noGrp="1"/>
          </p:cNvSpPr>
          <p:nvPr>
            <p:ph type="title"/>
          </p:nvPr>
        </p:nvSpPr>
        <p:spPr/>
        <p:txBody>
          <a:bodyPr/>
          <a:lstStyle/>
          <a:p>
            <a:r>
              <a:rPr dirty="0" lang="en-US"/>
              <a:t>Reflection Probes</a:t>
            </a:r>
          </a:p>
        </p:txBody>
      </p:sp>
      <p:sp>
        <p:nvSpPr>
          <p:cNvPr id="16" name="Content Placeholder 2"/>
          <p:cNvSpPr>
            <a:spLocks noGrp="1"/>
          </p:cNvSpPr>
          <p:nvPr>
            <p:ph idx="1"/>
          </p:nvPr>
        </p:nvSpPr>
        <p:spPr>
          <a:xfrm>
            <a:off x="76200" y="1400366"/>
            <a:ext cx="7315200" cy="1732899"/>
          </a:xfrm>
          <a:effectLst>
            <a:outerShdw algn="ctr" blurRad="25400" dir="5400000" dist="25400" rotWithShape="0">
              <a:schemeClr val="tx1"/>
            </a:outerShdw>
          </a:effectLst>
        </p:spPr>
        <p:txBody>
          <a:bodyPr>
            <a:normAutofit/>
          </a:bodyPr>
          <a:lstStyle/>
          <a:p>
            <a:pPr indent="0" lvl="1" marL="408194">
              <a:buNone/>
            </a:pPr>
            <a:r>
              <a:rPr dirty="0" err="1" lang="en-US" sz="1600">
                <a:solidFill>
                  <a:srgbClr val="AC9068"/>
                </a:solidFill>
              </a:rPr>
              <a:t>Cubemap</a:t>
            </a:r>
            <a:r>
              <a:rPr dirty="0" lang="en-US" sz="1600">
                <a:solidFill>
                  <a:srgbClr val="AC9068"/>
                </a:solidFill>
              </a:rPr>
              <a:t> </a:t>
            </a:r>
            <a:r>
              <a:rPr dirty="0" err="1" lang="en-US" sz="1600">
                <a:solidFill>
                  <a:srgbClr val="AC9068"/>
                </a:solidFill>
              </a:rPr>
              <a:t>mips</a:t>
            </a:r>
            <a:r>
              <a:rPr dirty="0" lang="en-US" sz="1600">
                <a:solidFill>
                  <a:srgbClr val="AC9068"/>
                </a:solidFill>
              </a:rPr>
              <a:t> blended per-pixel by material roughness</a:t>
            </a:r>
          </a:p>
        </p:txBody>
      </p:sp>
      <p:pic>
        <p:nvPicPr>
          <p:cNvPr id="11" name="Spec_Probes_03">
            <a:hlinkClick action="ppaction://media" r:id=""/>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610393" y="1245867"/>
            <a:ext cx="6096000" cy="3429000"/>
          </a:xfrm>
          <a:prstGeom prst="rect">
            <a:avLst/>
          </a:prstGeom>
        </p:spPr>
      </p:pic>
      <p:sp>
        <p:nvSpPr>
          <p:cNvPr id="15" name="Rectangle 14"/>
          <p:cNvSpPr/>
          <p:nvPr/>
        </p:nvSpPr>
        <p:spPr bwMode="auto">
          <a:xfrm>
            <a:off x="-76200" y="1400367"/>
            <a:ext cx="9296400" cy="400484"/>
          </a:xfrm>
          <a:prstGeom prst="rect">
            <a:avLst/>
          </a:prstGeom>
          <a:solidFill>
            <a:schemeClr val="tx1">
              <a:alpha val="50000"/>
            </a:schemeClr>
          </a:solidFill>
          <a:ln w="12700">
            <a:solidFill>
              <a:schemeClr val="bg1">
                <a:alpha val="18000"/>
              </a:schemeClr>
            </a:solidFill>
          </a:ln>
          <a:effectLst>
            <a:outerShdw algn="ctr" blurRad="50800" dir="5400000" dist="76200" rotWithShape="0">
              <a:srgbClr val="000000">
                <a:alpha val="37000"/>
              </a:srgbClr>
            </a:outerShdw>
          </a:effectLst>
        </p:spPr>
        <p:txBody>
          <a:bodyPr/>
          <a:lstStyle/>
          <a:p>
            <a:pPr algn="ctr" eaLnBrk="1" hangingPunct="1">
              <a:defRPr/>
            </a:pPr>
            <a:endParaRPr dirty="0" lang="en-US"/>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b="-37" r="50"/>
          <a:stretch/>
        </p:blipFill>
        <p:spPr>
          <a:xfrm>
            <a:off x="533400" y="1921537"/>
            <a:ext cx="2438752" cy="1707126"/>
          </a:xfrm>
          <a:prstGeom prst="rect">
            <a:avLst/>
          </a:prstGeom>
          <a:ln w="6350">
            <a:solidFill>
              <a:schemeClr val="tx1">
                <a:alpha val="40000"/>
              </a:schemeClr>
            </a:solidFill>
          </a:ln>
          <a:effectLst>
            <a:outerShdw algn="ctr" blurRad="50800" dir="5400000" dist="50800" rotWithShape="0">
              <a:schemeClr val="tx1">
                <a:alpha val="40000"/>
              </a:schemeClr>
            </a:outerShdw>
          </a:effectLst>
        </p:spPr>
      </p:pic>
    </p:spTree>
    <p:extLst>
      <p:ext uri="{BB962C8B-B14F-4D97-AF65-F5344CB8AC3E}">
        <p14:creationId xmlns:p14="http://schemas.microsoft.com/office/powerpoint/2010/main" val="1811960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2"/>
                                        </p:tgtEl>
                                        <p:attrNameLst>
                                          <p:attrName>style.visibility</p:attrName>
                                        </p:attrNameLst>
                                      </p:cBhvr>
                                      <p:to>
                                        <p:strVal val="visible"/>
                                      </p:to>
                                    </p:set>
                                  </p:childTnLst>
                                </p:cTn>
                              </p:par>
                              <p:par>
                                <p:cTn fill="hold" grpId="1" id="7" nodeType="withEffect" presetClass="exit" presetID="1" presetSubtype="0">
                                  <p:stCondLst>
                                    <p:cond delay="0"/>
                                  </p:stCondLst>
                                  <p:childTnLst>
                                    <p:set>
                                      <p:cBhvr>
                                        <p:cTn dur="1" fill="hold" id="8">
                                          <p:stCondLst>
                                            <p:cond delay="0"/>
                                          </p:stCondLst>
                                        </p:cTn>
                                        <p:tgtEl>
                                          <p:spTgt spid="10"/>
                                        </p:tgtEl>
                                        <p:attrNameLst>
                                          <p:attrName>style.visibility</p:attrName>
                                        </p:attrNameLst>
                                      </p:cBhvr>
                                      <p:to>
                                        <p:strVal val="hidden"/>
                                      </p:to>
                                    </p:set>
                                  </p:childTnLst>
                                </p:cTn>
                              </p:par>
                              <p:par>
                                <p:cTn fill="hold" grpId="1" id="9" nodeType="withEffect" presetClass="exit" presetID="1" presetSubtype="0">
                                  <p:stCondLst>
                                    <p:cond delay="0"/>
                                  </p:stCondLst>
                                  <p:childTnLst>
                                    <p:set>
                                      <p:cBhvr>
                                        <p:cTn dur="1" fill="hold" id="10">
                                          <p:stCondLst>
                                            <p:cond delay="0"/>
                                          </p:stCondLst>
                                        </p:cTn>
                                        <p:tgtEl>
                                          <p:spTgt spid="9"/>
                                        </p:tgtEl>
                                        <p:attrNameLst>
                                          <p:attrName>style.visibility</p:attrName>
                                        </p:attrNameLst>
                                      </p:cBhvr>
                                      <p:to>
                                        <p:strVal val="hidden"/>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14"/>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15"/>
                                        </p:tgtEl>
                                        <p:attrNameLst>
                                          <p:attrName>style.visibility</p:attrName>
                                        </p:attrNameLst>
                                      </p:cBhvr>
                                      <p:to>
                                        <p:strVal val="visible"/>
                                      </p:to>
                                    </p:set>
                                  </p:childTnLst>
                                </p:cTn>
                              </p:par>
                              <p:par>
                                <p:cTn fill="hold" id="19" nodeType="withEffect" presetClass="exit" presetID="1" presetSubtype="0">
                                  <p:stCondLst>
                                    <p:cond delay="0"/>
                                  </p:stCondLst>
                                  <p:childTnLst>
                                    <p:set>
                                      <p:cBhvr>
                                        <p:cTn dur="1" fill="hold" id="20">
                                          <p:stCondLst>
                                            <p:cond delay="0"/>
                                          </p:stCondLst>
                                        </p:cTn>
                                        <p:tgtEl>
                                          <p:spTgt spid="8"/>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0" presetSubtype="0">
                                  <p:stCondLst>
                                    <p:cond delay="0"/>
                                  </p:stCondLst>
                                  <p:childTnLst>
                                    <p:set>
                                      <p:cBhvr>
                                        <p:cTn dur="1" fill="hold" id="24">
                                          <p:stCondLst>
                                            <p:cond delay="0"/>
                                          </p:stCondLst>
                                        </p:cTn>
                                        <p:tgtEl>
                                          <p:spTgt spid="11"/>
                                        </p:tgtEl>
                                        <p:attrNameLst>
                                          <p:attrName>style.visibility</p:attrName>
                                        </p:attrNameLst>
                                      </p:cBhvr>
                                      <p:to>
                                        <p:strVal val="visible"/>
                                      </p:to>
                                    </p:set>
                                    <p:animEffect filter="fade" transition="in">
                                      <p:cBhvr>
                                        <p:cTn dur="500" id="25"/>
                                        <p:tgtEl>
                                          <p:spTgt spid="11"/>
                                        </p:tgtEl>
                                      </p:cBhvr>
                                    </p:animEffect>
                                  </p:childTnLst>
                                </p:cTn>
                              </p:par>
                              <p:par>
                                <p:cTn fill="hold" id="26" nodeType="withEffect" presetClass="mediacall" presetID="1" presetSubtype="0">
                                  <p:stCondLst>
                                    <p:cond delay="0"/>
                                  </p:stCondLst>
                                  <p:childTnLst>
                                    <p:cmd cmd="playFrom(0.0)" type="call">
                                      <p:cBhvr>
                                        <p:cTn dur="12491" fill="hold" id="27"/>
                                        <p:tgtEl>
                                          <p:spTgt spid="11"/>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28">
                  <p:stCondLst>
                    <p:cond delay="indefinite"/>
                  </p:stCondLst>
                </p:cTn>
                <p:tgtEl>
                  <p:spTgt spid="11"/>
                </p:tgtEl>
              </p:cMediaNode>
            </p:video>
          </p:childTnLst>
        </p:cTn>
      </p:par>
    </p:tnLst>
    <p:bldLst>
      <p:bldP animBg="1" grpId="1" spid="9"/>
      <p:bldP grpId="1" spid="10"/>
      <p:bldP grpId="0" spid="16"/>
      <p:bldP animBg="1" grpId="0" spid="15"/>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3" name="Title 2"/>
          <p:cNvSpPr>
            <a:spLocks noGrp="1"/>
          </p:cNvSpPr>
          <p:nvPr>
            <p:ph type="title"/>
          </p:nvPr>
        </p:nvSpPr>
        <p:spPr/>
        <p:txBody>
          <a:bodyPr/>
          <a:lstStyle/>
          <a:p>
            <a:r>
              <a:rPr lang="en-US" dirty="0"/>
              <a:t>Reflection Ambient Occlusion</a:t>
            </a:r>
          </a:p>
        </p:txBody>
      </p:sp>
      <p:pic>
        <p:nvPicPr>
          <p:cNvPr id="7" name="sg0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1" y="666750"/>
            <a:ext cx="6553198" cy="3808952"/>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sp>
        <p:nvSpPr>
          <p:cNvPr id="8" name="Content Placeholder 2"/>
          <p:cNvSpPr txBox="1">
            <a:spLocks/>
          </p:cNvSpPr>
          <p:nvPr/>
        </p:nvSpPr>
        <p:spPr>
          <a:xfrm>
            <a:off x="990600" y="4476750"/>
            <a:ext cx="3048000" cy="533400"/>
          </a:xfrm>
          <a:prstGeom prst="rect">
            <a:avLst/>
          </a:prstGeom>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t>Reflection AO </a:t>
            </a:r>
            <a:r>
              <a:rPr lang="en-US" sz="1800" dirty="0">
                <a:solidFill>
                  <a:srgbClr val="AC9068"/>
                </a:solidFill>
              </a:rPr>
              <a:t>Enabled</a:t>
            </a:r>
            <a:endParaRPr lang="en-US" sz="1600" dirty="0">
              <a:solidFill>
                <a:srgbClr val="AC9068"/>
              </a:solidFill>
            </a:endParaRPr>
          </a:p>
        </p:txBody>
      </p:sp>
    </p:spTree>
    <p:extLst>
      <p:ext uri="{BB962C8B-B14F-4D97-AF65-F5344CB8AC3E}">
        <p14:creationId xmlns:p14="http://schemas.microsoft.com/office/powerpoint/2010/main" val="49786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3" name="Title 2"/>
          <p:cNvSpPr>
            <a:spLocks noGrp="1"/>
          </p:cNvSpPr>
          <p:nvPr>
            <p:ph type="title"/>
          </p:nvPr>
        </p:nvSpPr>
        <p:spPr/>
        <p:txBody>
          <a:bodyPr/>
          <a:lstStyle/>
          <a:p>
            <a:r>
              <a:rPr lang="en-US" dirty="0"/>
              <a:t>Reflection Ambient Occlusion</a:t>
            </a:r>
          </a:p>
        </p:txBody>
      </p:sp>
      <p:pic>
        <p:nvPicPr>
          <p:cNvPr id="7" name="AO IM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1" y="666750"/>
            <a:ext cx="6553198" cy="3808952"/>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sp>
        <p:nvSpPr>
          <p:cNvPr id="8" name="AO"/>
          <p:cNvSpPr txBox="1">
            <a:spLocks/>
          </p:cNvSpPr>
          <p:nvPr/>
        </p:nvSpPr>
        <p:spPr>
          <a:xfrm>
            <a:off x="990600" y="4476750"/>
            <a:ext cx="3048000" cy="533400"/>
          </a:xfrm>
          <a:prstGeom prst="rect">
            <a:avLst/>
          </a:prstGeom>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t>Reflection AO</a:t>
            </a:r>
            <a:endParaRPr lang="en-US" sz="1600" dirty="0">
              <a:solidFill>
                <a:srgbClr val="AC9068"/>
              </a:solidFill>
            </a:endParaRPr>
          </a:p>
        </p:txBody>
      </p:sp>
      <p:pic>
        <p:nvPicPr>
          <p:cNvPr id="6" name="AO DISABLED IM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1" y="667294"/>
            <a:ext cx="6553198" cy="3808953"/>
          </a:xfrm>
          <a:prstGeom prst="rect">
            <a:avLst/>
          </a:prstGeom>
          <a:ln w="6350">
            <a:noFill/>
          </a:ln>
          <a:effectLst/>
        </p:spPr>
      </p:pic>
      <p:sp>
        <p:nvSpPr>
          <p:cNvPr id="9" name="AO DISABLED"/>
          <p:cNvSpPr txBox="1">
            <a:spLocks/>
          </p:cNvSpPr>
          <p:nvPr/>
        </p:nvSpPr>
        <p:spPr>
          <a:xfrm>
            <a:off x="990600" y="4475702"/>
            <a:ext cx="3048000" cy="533400"/>
          </a:xfrm>
          <a:prstGeom prst="rect">
            <a:avLst/>
          </a:prstGeom>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t>Reflection AO </a:t>
            </a:r>
            <a:r>
              <a:rPr lang="en-US" sz="1800" dirty="0">
                <a:solidFill>
                  <a:srgbClr val="AC9068"/>
                </a:solidFill>
              </a:rPr>
              <a:t>Disabled</a:t>
            </a:r>
            <a:endParaRPr lang="en-US" sz="1600" dirty="0">
              <a:solidFill>
                <a:srgbClr val="AC9068"/>
              </a:solidFill>
            </a:endParaRPr>
          </a:p>
        </p:txBody>
      </p:sp>
    </p:spTree>
    <p:extLst>
      <p:ext uri="{BB962C8B-B14F-4D97-AF65-F5344CB8AC3E}">
        <p14:creationId xmlns:p14="http://schemas.microsoft.com/office/powerpoint/2010/main" val="61550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3" name="Title 2"/>
          <p:cNvSpPr>
            <a:spLocks noGrp="1"/>
          </p:cNvSpPr>
          <p:nvPr>
            <p:ph type="title"/>
          </p:nvPr>
        </p:nvSpPr>
        <p:spPr/>
        <p:txBody>
          <a:bodyPr/>
          <a:lstStyle/>
          <a:p>
            <a:r>
              <a:rPr lang="en-US" dirty="0"/>
              <a:t>Reflection Ambient Occlusion</a:t>
            </a:r>
          </a:p>
        </p:txBody>
      </p:sp>
      <p:sp>
        <p:nvSpPr>
          <p:cNvPr id="4" name="Content Placeholder 3"/>
          <p:cNvSpPr>
            <a:spLocks noGrp="1"/>
          </p:cNvSpPr>
          <p:nvPr>
            <p:ph idx="1"/>
          </p:nvPr>
        </p:nvSpPr>
        <p:spPr>
          <a:xfrm>
            <a:off x="5207724" y="742950"/>
            <a:ext cx="3810000" cy="3952875"/>
          </a:xfrm>
        </p:spPr>
        <p:txBody>
          <a:bodyPr>
            <a:normAutofit/>
          </a:bodyPr>
          <a:lstStyle/>
          <a:p>
            <a:r>
              <a:rPr lang="en-US" sz="1700" dirty="0"/>
              <a:t>Baked into </a:t>
            </a:r>
            <a:r>
              <a:rPr lang="en-US" sz="1700" dirty="0" err="1"/>
              <a:t>lightmaps</a:t>
            </a:r>
            <a:endParaRPr lang="en-US" sz="1700" dirty="0"/>
          </a:p>
          <a:p>
            <a:r>
              <a:rPr lang="en-US" sz="1700" dirty="0"/>
              <a:t>Applied to dynamic objects</a:t>
            </a:r>
          </a:p>
          <a:p>
            <a:r>
              <a:rPr lang="en-US" sz="1700" dirty="0"/>
              <a:t>Masked off with vertex color</a:t>
            </a:r>
          </a:p>
          <a:p>
            <a:r>
              <a:rPr lang="en-US" sz="1700" dirty="0"/>
              <a:t>View Dependent</a:t>
            </a:r>
          </a:p>
          <a:p>
            <a:endParaRPr lang="en-US" sz="17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673281"/>
            <a:ext cx="4876800" cy="3784073"/>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sp>
        <p:nvSpPr>
          <p:cNvPr id="9" name="Content Placeholder 2"/>
          <p:cNvSpPr txBox="1">
            <a:spLocks/>
          </p:cNvSpPr>
          <p:nvPr/>
        </p:nvSpPr>
        <p:spPr>
          <a:xfrm>
            <a:off x="990600" y="4476750"/>
            <a:ext cx="3048000" cy="533400"/>
          </a:xfrm>
          <a:prstGeom prst="rect">
            <a:avLst/>
          </a:prstGeom>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t>Reflection AO </a:t>
            </a:r>
            <a:r>
              <a:rPr lang="en-US" sz="1800" dirty="0">
                <a:solidFill>
                  <a:srgbClr val="AC9068"/>
                </a:solidFill>
              </a:rPr>
              <a:t>Disabled</a:t>
            </a:r>
            <a:endParaRPr lang="en-US" sz="1600" dirty="0">
              <a:solidFill>
                <a:srgbClr val="AC9068"/>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676003"/>
            <a:ext cx="4876800" cy="3784072"/>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sp>
        <p:nvSpPr>
          <p:cNvPr id="12" name="Content Placeholder 2"/>
          <p:cNvSpPr txBox="1">
            <a:spLocks/>
          </p:cNvSpPr>
          <p:nvPr/>
        </p:nvSpPr>
        <p:spPr>
          <a:xfrm>
            <a:off x="990600" y="4479472"/>
            <a:ext cx="3048000" cy="533400"/>
          </a:xfrm>
          <a:prstGeom prst="rect">
            <a:avLst/>
          </a:prstGeom>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t>Reflection AO </a:t>
            </a:r>
            <a:r>
              <a:rPr lang="en-US" sz="1800" dirty="0">
                <a:solidFill>
                  <a:srgbClr val="AC9068"/>
                </a:solidFill>
              </a:rPr>
              <a:t>Enabled</a:t>
            </a:r>
            <a:endParaRPr lang="en-US" sz="1600" dirty="0">
              <a:solidFill>
                <a:srgbClr val="AC9068"/>
              </a:solidFill>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670363"/>
            <a:ext cx="4876798" cy="3784072"/>
          </a:xfrm>
          <a:prstGeom prst="rect">
            <a:avLst/>
          </a:prstGeom>
          <a:ln w="6350">
            <a:noFill/>
          </a:ln>
          <a:effectLst/>
        </p:spPr>
      </p:pic>
      <p:pic>
        <p:nvPicPr>
          <p:cNvPr id="6" name="Reflection_AO_New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251927" y="2336174"/>
            <a:ext cx="3765797" cy="2118261"/>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spTree>
    <p:extLst>
      <p:ext uri="{BB962C8B-B14F-4D97-AF65-F5344CB8AC3E}">
        <p14:creationId xmlns:p14="http://schemas.microsoft.com/office/powerpoint/2010/main" val="85337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mediacall" presetSubtype="0" fill="hold" nodeType="withEffect">
                                  <p:stCondLst>
                                    <p:cond delay="0"/>
                                  </p:stCondLst>
                                  <p:childTnLst>
                                    <p:cmd type="call" cmd="playFrom(0.0)">
                                      <p:cBhvr>
                                        <p:cTn id="28" dur="84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6"/>
                </p:tgtEl>
              </p:cMediaNode>
            </p:video>
          </p:childTnLst>
        </p:cTn>
      </p:par>
    </p:tnLst>
    <p:bldLst>
      <p:bldP spid="4" grpId="0" uiExpand="1" build="p"/>
      <p:bldP spid="9" grpId="0"/>
      <p:bldP spid="1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Reflection Probes</a:t>
            </a:r>
          </a:p>
        </p:txBody>
      </p:sp>
      <p:sp>
        <p:nvSpPr>
          <p:cNvPr id="3" name="Content Placeholder 2"/>
          <p:cNvSpPr>
            <a:spLocks noGrp="1"/>
          </p:cNvSpPr>
          <p:nvPr>
            <p:ph idx="1"/>
          </p:nvPr>
        </p:nvSpPr>
        <p:spPr>
          <a:xfrm>
            <a:off x="457200" y="809625"/>
            <a:ext cx="8229600" cy="4200525"/>
          </a:xfrm>
        </p:spPr>
        <p:txBody>
          <a:bodyPr/>
          <a:lstStyle/>
          <a:p>
            <a:pPr lvl="1"/>
            <a:r>
              <a:rPr lang="en-US" dirty="0"/>
              <a:t>Advantages of </a:t>
            </a:r>
            <a:r>
              <a:rPr lang="en-US" dirty="0" err="1"/>
              <a:t>cubemap</a:t>
            </a:r>
            <a:r>
              <a:rPr lang="en-US" dirty="0"/>
              <a:t> probes</a:t>
            </a:r>
          </a:p>
          <a:p>
            <a:pPr lvl="2"/>
            <a:r>
              <a:rPr lang="en-US" dirty="0"/>
              <a:t>Represents high frequency spec well</a:t>
            </a:r>
          </a:p>
          <a:p>
            <a:pPr lvl="1"/>
            <a:r>
              <a:rPr lang="en-US" dirty="0"/>
              <a:t>Disadvantages of probes</a:t>
            </a:r>
          </a:p>
          <a:p>
            <a:pPr lvl="2"/>
            <a:r>
              <a:rPr lang="en-US" dirty="0"/>
              <a:t>Spatially Inaccurate</a:t>
            </a:r>
          </a:p>
          <a:p>
            <a:pPr lvl="3"/>
            <a:r>
              <a:rPr lang="en-US" dirty="0"/>
              <a:t>Bright spec highlights in places there shouldn’t be</a:t>
            </a:r>
          </a:p>
          <a:p>
            <a:pPr lvl="3"/>
            <a:r>
              <a:rPr lang="en-US" dirty="0"/>
              <a:t>Dull, flat areas where there should be glancing spec</a:t>
            </a:r>
          </a:p>
          <a:p>
            <a:pPr lvl="2"/>
            <a:r>
              <a:rPr lang="en-US" dirty="0"/>
              <a:t>Relatively high memory cost per probe</a:t>
            </a:r>
          </a:p>
          <a:p>
            <a:pPr lvl="2"/>
            <a:r>
              <a:rPr lang="en-US" dirty="0"/>
              <a:t>No bounce representation</a:t>
            </a:r>
          </a:p>
          <a:p>
            <a:pPr lvl="3"/>
            <a:r>
              <a:rPr lang="en-US" dirty="0"/>
              <a:t>Scenes were looking too dark</a:t>
            </a:r>
          </a:p>
          <a:p>
            <a:pPr lvl="3"/>
            <a:r>
              <a:rPr lang="en-US" dirty="0"/>
              <a:t>Missing half of the equation in our ambient baking</a:t>
            </a:r>
          </a:p>
        </p:txBody>
      </p:sp>
    </p:spTree>
    <p:extLst>
      <p:ext uri="{BB962C8B-B14F-4D97-AF65-F5344CB8AC3E}">
        <p14:creationId xmlns:p14="http://schemas.microsoft.com/office/powerpoint/2010/main" val="3997344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txBox="1">
            <a:spLocks/>
          </p:cNvSpPr>
          <p:nvPr/>
        </p:nvSpPr>
        <p:spPr>
          <a:xfrm>
            <a:off x="152400" y="4619624"/>
            <a:ext cx="8695883" cy="523876"/>
          </a:xfrm>
          <a:prstGeom prst="rect">
            <a:avLst/>
          </a:prstGeom>
          <a:effectLst>
            <a:outerShdw blurRad="25400" dist="25400" dir="2700000" algn="tl" rotWithShape="0">
              <a:prstClr val="black">
                <a:alpha val="40000"/>
              </a:prstClr>
            </a:outerShdw>
          </a:effectLst>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Ambient Specular </a:t>
            </a:r>
            <a:r>
              <a:rPr lang="en-US" sz="1800" dirty="0" err="1">
                <a:solidFill>
                  <a:srgbClr val="AC9068"/>
                </a:solidFill>
                <a:latin typeface="Verdana" panose="020B0604030504040204" pitchFamily="34" charset="0"/>
                <a:ea typeface="Verdana" panose="020B0604030504040204" pitchFamily="34" charset="0"/>
                <a:cs typeface="Verdana" panose="020B0604030504040204" pitchFamily="34" charset="0"/>
              </a:rPr>
              <a:t>Cubemaps</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 Only</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056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682246"/>
            <a:ext cx="9143994" cy="5143497"/>
          </a:xfrm>
          <a:prstGeom prst="rect">
            <a:avLst/>
          </a:prstGeom>
          <a:effectLst>
            <a:outerShdw blurRad="50800" dist="50800" dir="5400000" algn="ctr" rotWithShape="0">
              <a:schemeClr val="tx1">
                <a:alpha val="40000"/>
              </a:schemeClr>
            </a:outerShdw>
          </a:effectLst>
        </p:spPr>
      </p:pic>
      <p:sp>
        <p:nvSpPr>
          <p:cNvPr id="12" name="Rectangle 11"/>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Templates</a:t>
            </a:r>
          </a:p>
        </p:txBody>
      </p:sp>
      <p:sp>
        <p:nvSpPr>
          <p:cNvPr id="36" name="text Naming"/>
          <p:cNvSpPr>
            <a:spLocks noGrp="1"/>
          </p:cNvSpPr>
          <p:nvPr>
            <p:ph idx="1"/>
          </p:nvPr>
        </p:nvSpPr>
        <p:spPr>
          <a:xfrm>
            <a:off x="402539" y="3428876"/>
            <a:ext cx="8458200" cy="2800474"/>
          </a:xfrm>
        </p:spPr>
        <p:txBody>
          <a:bodyPr>
            <a:normAutofit/>
          </a:bodyPr>
          <a:lstStyle/>
          <a:p>
            <a:pPr marL="408194" lvl="1" indent="0">
              <a:buNone/>
            </a:pPr>
            <a:r>
              <a:rPr lang="en-US" sz="2000" dirty="0"/>
              <a:t>Template Naming </a:t>
            </a:r>
          </a:p>
          <a:p>
            <a:pPr lvl="2"/>
            <a:r>
              <a:rPr lang="en-US" sz="1800" dirty="0"/>
              <a:t>Naming convention allows inserting additional steps cleanly</a:t>
            </a:r>
          </a:p>
          <a:p>
            <a:pPr lvl="2"/>
            <a:endParaRPr lang="en-US" sz="1800" dirty="0"/>
          </a:p>
        </p:txBody>
      </p:sp>
      <p:sp>
        <p:nvSpPr>
          <p:cNvPr id="14" name="Rectangle 13"/>
          <p:cNvSpPr/>
          <p:nvPr/>
        </p:nvSpPr>
        <p:spPr bwMode="auto">
          <a:xfrm>
            <a:off x="326339" y="2405259"/>
            <a:ext cx="2514600" cy="32404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5" name="Title 1"/>
          <p:cNvSpPr txBox="1">
            <a:spLocks/>
          </p:cNvSpPr>
          <p:nvPr/>
        </p:nvSpPr>
        <p:spPr>
          <a:xfrm>
            <a:off x="402539" y="2295722"/>
            <a:ext cx="3276601"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400" dirty="0">
                <a:latin typeface="Verdana" panose="020B0604030504040204" pitchFamily="34" charset="0"/>
                <a:ea typeface="Verdana" panose="020B0604030504040204" pitchFamily="34" charset="0"/>
                <a:cs typeface="Verdana" panose="020B0604030504040204" pitchFamily="34" charset="0"/>
              </a:rPr>
              <a:t>mtt_brass_polished_100</a:t>
            </a:r>
          </a:p>
        </p:txBody>
      </p:sp>
      <p:sp>
        <p:nvSpPr>
          <p:cNvPr id="16" name="Rectangle 15"/>
          <p:cNvSpPr/>
          <p:nvPr/>
        </p:nvSpPr>
        <p:spPr bwMode="auto">
          <a:xfrm>
            <a:off x="1905000" y="1928350"/>
            <a:ext cx="2514600" cy="32404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7" name="Title 1"/>
          <p:cNvSpPr txBox="1">
            <a:spLocks/>
          </p:cNvSpPr>
          <p:nvPr/>
        </p:nvSpPr>
        <p:spPr>
          <a:xfrm>
            <a:off x="1978269" y="1817175"/>
            <a:ext cx="3276601"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400" dirty="0">
                <a:latin typeface="Verdana" panose="020B0604030504040204" pitchFamily="34" charset="0"/>
                <a:ea typeface="Verdana" panose="020B0604030504040204" pitchFamily="34" charset="0"/>
                <a:cs typeface="Verdana" panose="020B0604030504040204" pitchFamily="34" charset="0"/>
              </a:rPr>
              <a:t>mtt_brass_polished_075</a:t>
            </a:r>
          </a:p>
        </p:txBody>
      </p:sp>
      <p:sp>
        <p:nvSpPr>
          <p:cNvPr id="18" name="Rectangle 17"/>
          <p:cNvSpPr/>
          <p:nvPr/>
        </p:nvSpPr>
        <p:spPr bwMode="auto">
          <a:xfrm>
            <a:off x="3167276" y="2405259"/>
            <a:ext cx="2514600" cy="32404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9" name="Title 1"/>
          <p:cNvSpPr txBox="1">
            <a:spLocks/>
          </p:cNvSpPr>
          <p:nvPr/>
        </p:nvSpPr>
        <p:spPr>
          <a:xfrm>
            <a:off x="3243476" y="2295722"/>
            <a:ext cx="3276601"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400" dirty="0">
                <a:latin typeface="Verdana" panose="020B0604030504040204" pitchFamily="34" charset="0"/>
                <a:ea typeface="Verdana" panose="020B0604030504040204" pitchFamily="34" charset="0"/>
                <a:cs typeface="Verdana" panose="020B0604030504040204" pitchFamily="34" charset="0"/>
              </a:rPr>
              <a:t>mtt_brass_polished_050</a:t>
            </a:r>
          </a:p>
        </p:txBody>
      </p:sp>
      <p:sp>
        <p:nvSpPr>
          <p:cNvPr id="20" name="Rectangle 19"/>
          <p:cNvSpPr/>
          <p:nvPr/>
        </p:nvSpPr>
        <p:spPr bwMode="auto">
          <a:xfrm>
            <a:off x="4648199" y="1928350"/>
            <a:ext cx="2514600" cy="32404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1" name="Title 1"/>
          <p:cNvSpPr txBox="1">
            <a:spLocks/>
          </p:cNvSpPr>
          <p:nvPr/>
        </p:nvSpPr>
        <p:spPr>
          <a:xfrm>
            <a:off x="4721468" y="1817175"/>
            <a:ext cx="3276601"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400" dirty="0">
                <a:latin typeface="Verdana" panose="020B0604030504040204" pitchFamily="34" charset="0"/>
                <a:ea typeface="Verdana" panose="020B0604030504040204" pitchFamily="34" charset="0"/>
                <a:cs typeface="Verdana" panose="020B0604030504040204" pitchFamily="34" charset="0"/>
              </a:rPr>
              <a:t>mtt_brass_polished_025</a:t>
            </a:r>
          </a:p>
        </p:txBody>
      </p:sp>
      <p:sp>
        <p:nvSpPr>
          <p:cNvPr id="22" name="Rectangle 21"/>
          <p:cNvSpPr/>
          <p:nvPr/>
        </p:nvSpPr>
        <p:spPr bwMode="auto">
          <a:xfrm>
            <a:off x="6008213" y="2405259"/>
            <a:ext cx="2514600" cy="32404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3" name="Title 1"/>
          <p:cNvSpPr txBox="1">
            <a:spLocks/>
          </p:cNvSpPr>
          <p:nvPr/>
        </p:nvSpPr>
        <p:spPr>
          <a:xfrm>
            <a:off x="6084413" y="2295722"/>
            <a:ext cx="3276601"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400" dirty="0">
                <a:latin typeface="Verdana" panose="020B0604030504040204" pitchFamily="34" charset="0"/>
                <a:ea typeface="Verdana" panose="020B0604030504040204" pitchFamily="34" charset="0"/>
                <a:cs typeface="Verdana" panose="020B0604030504040204" pitchFamily="34" charset="0"/>
              </a:rPr>
              <a:t>mtt_brass_polished_000</a:t>
            </a:r>
          </a:p>
        </p:txBody>
      </p:sp>
      <p:cxnSp>
        <p:nvCxnSpPr>
          <p:cNvPr id="24" name="Straight Arrow Connector 23"/>
          <p:cNvCxnSpPr/>
          <p:nvPr/>
        </p:nvCxnSpPr>
        <p:spPr>
          <a:xfrm flipV="1">
            <a:off x="3616570" y="1397592"/>
            <a:ext cx="0" cy="530758"/>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445370" y="1397592"/>
            <a:ext cx="0" cy="530758"/>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5400000" flipH="1" flipV="1">
            <a:off x="1752199" y="1421999"/>
            <a:ext cx="1015410" cy="966596"/>
          </a:xfrm>
          <a:prstGeom prst="bentConnector3">
            <a:avLst>
              <a:gd name="adj1" fmla="val 63264"/>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4529796" y="1397592"/>
            <a:ext cx="0" cy="1007667"/>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2" idx="0"/>
          </p:cNvCxnSpPr>
          <p:nvPr/>
        </p:nvCxnSpPr>
        <p:spPr>
          <a:xfrm rot="16200000" flipV="1">
            <a:off x="6315756" y="1455501"/>
            <a:ext cx="1005471" cy="894045"/>
          </a:xfrm>
          <a:prstGeom prst="bentConnector3">
            <a:avLst>
              <a:gd name="adj1" fmla="val 63292"/>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76200" y="3392121"/>
            <a:ext cx="9296400" cy="93222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41" name="Rectangle 40"/>
          <p:cNvSpPr/>
          <p:nvPr/>
        </p:nvSpPr>
        <p:spPr bwMode="auto">
          <a:xfrm>
            <a:off x="1333092" y="2863139"/>
            <a:ext cx="2514600" cy="32404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42" name="Title 1"/>
          <p:cNvSpPr txBox="1">
            <a:spLocks/>
          </p:cNvSpPr>
          <p:nvPr/>
        </p:nvSpPr>
        <p:spPr>
          <a:xfrm>
            <a:off x="1409292" y="2753602"/>
            <a:ext cx="3276601"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400" dirty="0">
                <a:latin typeface="Verdana" panose="020B0604030504040204" pitchFamily="34" charset="0"/>
                <a:ea typeface="Verdana" panose="020B0604030504040204" pitchFamily="34" charset="0"/>
                <a:cs typeface="Verdana" panose="020B0604030504040204" pitchFamily="34" charset="0"/>
              </a:rPr>
              <a:t>mtt_brass_polished_085</a:t>
            </a:r>
          </a:p>
        </p:txBody>
      </p:sp>
      <p:sp>
        <p:nvSpPr>
          <p:cNvPr id="43" name="Rectangle 42"/>
          <p:cNvSpPr/>
          <p:nvPr/>
        </p:nvSpPr>
        <p:spPr bwMode="auto">
          <a:xfrm>
            <a:off x="5207706" y="2850821"/>
            <a:ext cx="2514600" cy="324049"/>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44" name="Title 1"/>
          <p:cNvSpPr txBox="1">
            <a:spLocks/>
          </p:cNvSpPr>
          <p:nvPr/>
        </p:nvSpPr>
        <p:spPr>
          <a:xfrm>
            <a:off x="5283906" y="2741284"/>
            <a:ext cx="3276601"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400" dirty="0">
                <a:latin typeface="Verdana" panose="020B0604030504040204" pitchFamily="34" charset="0"/>
                <a:ea typeface="Verdana" panose="020B0604030504040204" pitchFamily="34" charset="0"/>
                <a:cs typeface="Verdana" panose="020B0604030504040204" pitchFamily="34" charset="0"/>
              </a:rPr>
              <a:t>mtt_brass_polished_015</a:t>
            </a:r>
          </a:p>
        </p:txBody>
      </p:sp>
      <p:cxnSp>
        <p:nvCxnSpPr>
          <p:cNvPr id="47" name="Straight Arrow Connector 46"/>
          <p:cNvCxnSpPr/>
          <p:nvPr/>
        </p:nvCxnSpPr>
        <p:spPr>
          <a:xfrm flipV="1">
            <a:off x="2978834" y="2377032"/>
            <a:ext cx="0" cy="48712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5832230" y="2359486"/>
            <a:ext cx="0" cy="48712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351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8" grpId="0" animBg="1"/>
      <p:bldP spid="19" grpId="0"/>
      <p:bldP spid="22" grpId="0" animBg="1"/>
      <p:bldP spid="23" grpId="0"/>
      <p:bldP spid="41" grpId="0" animBg="1"/>
      <p:bldP spid="42" grpId="0"/>
      <p:bldP spid="43" grpId="0" animBg="1"/>
      <p:bldP spid="4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txBox="1">
            <a:spLocks/>
          </p:cNvSpPr>
          <p:nvPr/>
        </p:nvSpPr>
        <p:spPr>
          <a:xfrm>
            <a:off x="152400" y="4619624"/>
            <a:ext cx="8695883" cy="523876"/>
          </a:xfrm>
          <a:prstGeom prst="rect">
            <a:avLst/>
          </a:prstGeom>
          <a:effectLst>
            <a:outerShdw blurRad="25400" dist="25400" dir="2700000" algn="tl" rotWithShape="0">
              <a:prstClr val="black">
                <a:alpha val="40000"/>
              </a:prstClr>
            </a:outerShdw>
          </a:effectLst>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Ambient Specular </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SG </a:t>
            </a:r>
            <a:r>
              <a:rPr lang="en-US" sz="1800" dirty="0" err="1">
                <a:solidFill>
                  <a:srgbClr val="AC9068"/>
                </a:solidFill>
                <a:latin typeface="Verdana" panose="020B0604030504040204" pitchFamily="34" charset="0"/>
                <a:ea typeface="Verdana" panose="020B0604030504040204" pitchFamily="34" charset="0"/>
                <a:cs typeface="Verdana" panose="020B0604030504040204" pitchFamily="34" charset="0"/>
              </a:rPr>
              <a:t>Lightmaps</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 + </a:t>
            </a:r>
            <a:r>
              <a:rPr lang="en-US" sz="1800" dirty="0" err="1">
                <a:solidFill>
                  <a:srgbClr val="AC9068"/>
                </a:solidFill>
                <a:latin typeface="Verdana" panose="020B0604030504040204" pitchFamily="34" charset="0"/>
                <a:ea typeface="Verdana" panose="020B0604030504040204" pitchFamily="34" charset="0"/>
                <a:cs typeface="Verdana" panose="020B0604030504040204" pitchFamily="34" charset="0"/>
              </a:rPr>
              <a:t>Cubemaps</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3078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bwMode="auto">
          <a:xfrm>
            <a:off x="-67117" y="779431"/>
            <a:ext cx="9296400" cy="695324"/>
          </a:xfrm>
          <a:prstGeom prst="rect">
            <a:avLst/>
          </a:prstGeom>
          <a:solidFill>
            <a:schemeClr val="tx1">
              <a:alpha val="61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1143000" y="829507"/>
            <a:ext cx="7086599" cy="338554"/>
          </a:xfrm>
          <a:prstGeom prst="rect">
            <a:avLst/>
          </a:prstGeom>
          <a:noFill/>
          <a:effectLst>
            <a:outerShdw blurRad="25400" dist="254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a:solidFill>
                  <a:srgbClr val="9E9E9E"/>
                </a:solidFill>
              </a:rPr>
              <a:t>Baked spec of light sources now spatially accurate and  more pronounced</a:t>
            </a:r>
          </a:p>
        </p:txBody>
      </p:sp>
      <p:sp>
        <p:nvSpPr>
          <p:cNvPr id="9" name="Rectangle 8"/>
          <p:cNvSpPr/>
          <p:nvPr/>
        </p:nvSpPr>
        <p:spPr>
          <a:xfrm>
            <a:off x="42640" y="1936717"/>
            <a:ext cx="2167159" cy="2794066"/>
          </a:xfrm>
          <a:prstGeom prst="rect">
            <a:avLst/>
          </a:prstGeom>
          <a:no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7619999" y="3325312"/>
            <a:ext cx="1454331" cy="1075238"/>
          </a:xfrm>
          <a:prstGeom prst="rect">
            <a:avLst/>
          </a:prstGeom>
          <a:no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124200" y="1686698"/>
            <a:ext cx="2590800" cy="1342252"/>
          </a:xfrm>
          <a:prstGeom prst="rect">
            <a:avLst/>
          </a:prstGeom>
          <a:no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800600" y="3257550"/>
            <a:ext cx="2667000" cy="1473233"/>
          </a:xfrm>
          <a:prstGeom prst="rect">
            <a:avLst/>
          </a:prstGeom>
          <a:no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p:cNvSpPr txBox="1">
            <a:spLocks/>
          </p:cNvSpPr>
          <p:nvPr/>
        </p:nvSpPr>
        <p:spPr>
          <a:xfrm>
            <a:off x="152400" y="4619624"/>
            <a:ext cx="8695883" cy="523876"/>
          </a:xfrm>
          <a:prstGeom prst="rect">
            <a:avLst/>
          </a:prstGeom>
          <a:effectLst>
            <a:outerShdw blurRad="25400" dist="25400" dir="2700000" algn="tl" rotWithShape="0">
              <a:prstClr val="black">
                <a:alpha val="40000"/>
              </a:prstClr>
            </a:outerShdw>
          </a:effectLst>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Ambient Specular </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SG </a:t>
            </a:r>
            <a:r>
              <a:rPr lang="en-US" sz="1800" dirty="0" err="1">
                <a:solidFill>
                  <a:srgbClr val="AC9068"/>
                </a:solidFill>
                <a:latin typeface="Verdana" panose="020B0604030504040204" pitchFamily="34" charset="0"/>
                <a:ea typeface="Verdana" panose="020B0604030504040204" pitchFamily="34" charset="0"/>
                <a:cs typeface="Verdana" panose="020B0604030504040204" pitchFamily="34" charset="0"/>
              </a:rPr>
              <a:t>Lightmaps</a:t>
            </a: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 + </a:t>
            </a:r>
            <a:r>
              <a:rPr lang="en-US" sz="1800" dirty="0" err="1">
                <a:solidFill>
                  <a:srgbClr val="AC9068"/>
                </a:solidFill>
                <a:latin typeface="Verdana" panose="020B0604030504040204" pitchFamily="34" charset="0"/>
                <a:ea typeface="Verdana" panose="020B0604030504040204" pitchFamily="34" charset="0"/>
                <a:cs typeface="Verdana" panose="020B0604030504040204" pitchFamily="34" charset="0"/>
              </a:rPr>
              <a:t>Cubemaps</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1142999" y="1073060"/>
            <a:ext cx="7086599" cy="338554"/>
          </a:xfrm>
          <a:prstGeom prst="rect">
            <a:avLst/>
          </a:prstGeom>
          <a:noFill/>
          <a:effectLst>
            <a:outerShdw blurRad="25400" dist="254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a:solidFill>
                  <a:srgbClr val="9E9E9E"/>
                </a:solidFill>
              </a:rPr>
              <a:t>Much richer glancing and indirect specular across broad surfaces</a:t>
            </a:r>
          </a:p>
        </p:txBody>
      </p:sp>
    </p:spTree>
    <p:extLst>
      <p:ext uri="{BB962C8B-B14F-4D97-AF65-F5344CB8AC3E}">
        <p14:creationId xmlns:p14="http://schemas.microsoft.com/office/powerpoint/2010/main" val="3392049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50"/>
                                        <p:tgtEl>
                                          <p:spTgt spid="1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SG_Baking_wmp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082208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1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remove"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lang="en-US"/>
              <a:t>Baking Spherical Gaussians</a:t>
            </a:r>
          </a:p>
        </p:txBody>
      </p:sp>
      <p:sp>
        <p:nvSpPr>
          <p:cNvPr id="11" name="Content Placeholder 2"/>
          <p:cNvSpPr>
            <a:spLocks noGrp="1"/>
          </p:cNvSpPr>
          <p:nvPr>
            <p:ph idx="1"/>
          </p:nvPr>
        </p:nvSpPr>
        <p:spPr>
          <a:xfrm>
            <a:off x="4275229" y="3562351"/>
            <a:ext cx="296771" cy="420679"/>
          </a:xfrm>
        </p:spPr>
        <p:txBody>
          <a:bodyPr>
            <a:normAutofit/>
          </a:bodyPr>
          <a:lstStyle/>
          <a:p>
            <a:pPr algn="ctr" indent="0" marL="0">
              <a:buNone/>
            </a:pPr>
            <a:r>
              <a:rPr dirty="0" lang="en-US" sz="1800"/>
              <a:t>=</a:t>
            </a:r>
            <a:endParaRPr dirty="0" lang="en-US" sz="1800">
              <a:solidFill>
                <a:srgbClr val="FF0000"/>
              </a:solidFill>
            </a:endParaRPr>
          </a:p>
        </p:txBody>
      </p:sp>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pic>
        <p:nvPicPr>
          <p:cNvPr id="6" name="Picture 2"/>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952752"/>
            <a:ext cx="1238734" cy="1472002"/>
          </a:xfrm>
          <a:prstGeom prst="rect">
            <a:avLst/>
          </a:prstGeom>
          <a:ln w="6350">
            <a:solidFill>
              <a:schemeClr val="tx1">
                <a:alpha val="40000"/>
              </a:schemeClr>
            </a:solidFill>
          </a:ln>
          <a:effectLst>
            <a:outerShdw algn="ctr" blurRad="50800" dir="5400000" dist="50800" rotWithShape="0">
              <a:schemeClr val="tx1">
                <a:alpha val="40000"/>
              </a:schemeClr>
            </a:outerShdw>
          </a:effectLst>
          <a:extLst>
            <a:ext uri="{909E8E84-426E-40DD-AFC4-6F175D3DCCD1}">
              <a14:hiddenFill xmlns:a14="http://schemas.microsoft.com/office/drawing/2010/main">
                <a:solidFill>
                  <a:schemeClr val="accent1"/>
                </a:solidFill>
              </a14:hiddenFill>
            </a:ext>
          </a:extLst>
        </p:spPr>
      </p:pic>
      <p:pic>
        <p:nvPicPr>
          <p:cNvPr id="7" name="Picture 3"/>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0526" y="2952751"/>
            <a:ext cx="1020277" cy="1472003"/>
          </a:xfrm>
          <a:prstGeom prst="rect">
            <a:avLst/>
          </a:prstGeom>
          <a:ln w="6350">
            <a:solidFill>
              <a:schemeClr val="tx1">
                <a:alpha val="40000"/>
              </a:schemeClr>
            </a:solidFill>
          </a:ln>
          <a:effectLst>
            <a:outerShdw algn="ctr" blurRad="50800" dir="5400000" dist="50800" rotWithShape="0">
              <a:schemeClr val="tx1">
                <a:alpha val="40000"/>
              </a:schemeClr>
            </a:outerShdw>
          </a:effectLst>
          <a:extLst>
            <a:ext uri="{909E8E84-426E-40DD-AFC4-6F175D3DCCD1}">
              <a14:hiddenFill xmlns:a14="http://schemas.microsoft.com/office/drawing/2010/main">
                <a:solidFill>
                  <a:schemeClr val="accent1"/>
                </a:solidFill>
              </a14:hiddenFill>
            </a:ext>
          </a:extLst>
        </p:spPr>
      </p:pic>
      <p:pic>
        <p:nvPicPr>
          <p:cNvPr id="8" name="Picture 4"/>
          <p:cNvPicPr>
            <a:picLocks noChangeArrowheads="1"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22668" y="2952751"/>
            <a:ext cx="1090701" cy="1472003"/>
          </a:xfrm>
          <a:prstGeom prst="rect">
            <a:avLst/>
          </a:prstGeom>
          <a:ln w="6350">
            <a:solidFill>
              <a:schemeClr val="tx1">
                <a:alpha val="40000"/>
              </a:schemeClr>
            </a:solidFill>
          </a:ln>
          <a:effectLst>
            <a:outerShdw algn="ctr" blurRad="50800" dir="5400000" dist="50800" rotWithShape="0">
              <a:schemeClr val="tx1">
                <a:alpha val="40000"/>
              </a:schemeClr>
            </a:outerShdw>
          </a:effectLst>
          <a:extLst>
            <a:ext uri="{909E8E84-426E-40DD-AFC4-6F175D3DCCD1}">
              <a14:hiddenFill xmlns:a14="http://schemas.microsoft.com/office/drawing/2010/main">
                <a:solidFill>
                  <a:schemeClr val="accent1"/>
                </a:solidFill>
              </a14:hiddenFill>
            </a:ext>
          </a:extLst>
        </p:spPr>
      </p:pic>
      <p:pic>
        <p:nvPicPr>
          <p:cNvPr id="9" name="Picture 5"/>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52751"/>
            <a:ext cx="1941792" cy="1472003"/>
          </a:xfrm>
          <a:prstGeom prst="rect">
            <a:avLst/>
          </a:prstGeom>
          <a:ln w="6350">
            <a:solidFill>
              <a:schemeClr val="tx1">
                <a:alpha val="40000"/>
              </a:schemeClr>
            </a:solidFill>
          </a:ln>
          <a:effectLst>
            <a:outerShdw algn="ctr" blurRad="50800" dir="5400000" dist="50800" rotWithShape="0">
              <a:schemeClr val="tx1">
                <a:alpha val="40000"/>
              </a:schemeClr>
            </a:outerShdw>
          </a:effectLst>
          <a:extLst>
            <a:ext uri="{909E8E84-426E-40DD-AFC4-6F175D3DCCD1}">
              <a14:hiddenFill xmlns:a14="http://schemas.microsoft.com/office/drawing/2010/main">
                <a:solidFill>
                  <a:schemeClr val="accent1"/>
                </a:solidFill>
              </a14:hiddenFill>
            </a:ext>
          </a:extLst>
        </p:spPr>
      </p:pic>
      <p:pic>
        <p:nvPicPr>
          <p:cNvPr id="12" name="Picture 3"/>
          <p:cNvPicPr>
            <a:picLocks noChangeArrowheads="1" noChangeAspect="1"/>
          </p:cNvPicPr>
          <p:nvPr/>
        </p:nvPicPr>
        <p:blipFill rotWithShape="1">
          <a:blip r:embed="rId7">
            <a:extLst>
              <a:ext uri="{28A0092B-C50C-407E-A947-70E740481C1C}">
                <a14:useLocalDpi xmlns:a14="http://schemas.microsoft.com/office/drawing/2010/main" val="0"/>
              </a:ext>
            </a:extLst>
          </a:blip>
          <a:srcRect b="77" r="48"/>
          <a:stretch/>
        </p:blipFill>
        <p:spPr bwMode="auto">
          <a:xfrm>
            <a:off x="395940" y="843483"/>
            <a:ext cx="3429000" cy="1828800"/>
          </a:xfrm>
          <a:prstGeom prst="rect">
            <a:avLst/>
          </a:prstGeom>
          <a:ln w="6350">
            <a:solidFill>
              <a:schemeClr val="tx1">
                <a:alpha val="40000"/>
              </a:schemeClr>
            </a:solidFill>
          </a:ln>
          <a:effectLst>
            <a:outerShdw algn="ctr" blurRad="50800" dir="5400000" dist="50800" rotWithShape="0">
              <a:schemeClr val="tx1">
                <a:alpha val="40000"/>
              </a:schemeClr>
            </a:outerShdw>
          </a:effectLst>
          <a:extLst>
            <a:ext uri="{909E8E84-426E-40DD-AFC4-6F175D3DCCD1}">
              <a14:hiddenFill xmlns:a14="http://schemas.microsoft.com/office/drawing/2010/main">
                <a:solidFill>
                  <a:schemeClr val="accent1"/>
                </a:solidFill>
              </a14:hiddenFill>
            </a:ext>
          </a:extLst>
        </p:spPr>
      </p:pic>
      <p:pic>
        <p:nvPicPr>
          <p:cNvPr id="13" name="Picture 2"/>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3454" y="2952750"/>
            <a:ext cx="1503211" cy="1472003"/>
          </a:xfrm>
          <a:prstGeom prst="rect">
            <a:avLst/>
          </a:prstGeom>
          <a:ln w="6350">
            <a:solidFill>
              <a:schemeClr val="tx1">
                <a:alpha val="40000"/>
              </a:schemeClr>
            </a:solidFill>
          </a:ln>
          <a:effectLst>
            <a:outerShdw algn="ctr" blurRad="50800" dir="5400000" dist="50800" rotWithShape="0">
              <a:schemeClr val="tx1">
                <a:alpha val="40000"/>
              </a:schemeClr>
            </a:outerShdw>
          </a:effectLst>
          <a:extLst>
            <a:ext uri="{909E8E84-426E-40DD-AFC4-6F175D3DCCD1}">
              <a14:hiddenFill xmlns:a14="http://schemas.microsoft.com/office/drawing/2010/main">
                <a:solidFill>
                  <a:schemeClr val="accent1"/>
                </a:solidFill>
              </a14:hiddenFill>
            </a:ext>
          </a:extLst>
        </p:spPr>
      </p:pic>
      <p:sp>
        <p:nvSpPr>
          <p:cNvPr id="14" name="Content Placeholder 2"/>
          <p:cNvSpPr txBox="1">
            <a:spLocks/>
          </p:cNvSpPr>
          <p:nvPr/>
        </p:nvSpPr>
        <p:spPr>
          <a:xfrm>
            <a:off x="2938350" y="3562351"/>
            <a:ext cx="296771" cy="420679"/>
          </a:xfrm>
          <a:prstGeom prst="rect">
            <a:avLst/>
          </a:prstGeom>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algn="ctr" indent="0" marL="0">
              <a:buFont charset="0" pitchFamily="34" typeface="Arial"/>
              <a:buNone/>
            </a:pPr>
            <a:r>
              <a:rPr dirty="0" lang="en-US" sz="1800"/>
              <a:t>+</a:t>
            </a:r>
            <a:endParaRPr dirty="0" lang="en-US" sz="1800">
              <a:solidFill>
                <a:srgbClr val="FF0000"/>
              </a:solidFill>
            </a:endParaRPr>
          </a:p>
        </p:txBody>
      </p:sp>
      <p:sp>
        <p:nvSpPr>
          <p:cNvPr id="15" name="Content Placeholder 2"/>
          <p:cNvSpPr txBox="1">
            <a:spLocks/>
          </p:cNvSpPr>
          <p:nvPr/>
        </p:nvSpPr>
        <p:spPr>
          <a:xfrm>
            <a:off x="1622398" y="3562350"/>
            <a:ext cx="296771" cy="420679"/>
          </a:xfrm>
          <a:prstGeom prst="rect">
            <a:avLst/>
          </a:prstGeom>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algn="ctr" indent="0" marL="0">
              <a:buFont charset="0" pitchFamily="34" typeface="Arial"/>
              <a:buNone/>
            </a:pPr>
            <a:r>
              <a:rPr dirty="0" lang="en-US" sz="1800"/>
              <a:t>+</a:t>
            </a:r>
            <a:endParaRPr dirty="0" lang="en-US" sz="1800">
              <a:solidFill>
                <a:srgbClr val="FF0000"/>
              </a:solidFill>
            </a:endParaRPr>
          </a:p>
        </p:txBody>
      </p:sp>
      <p:sp>
        <p:nvSpPr>
          <p:cNvPr id="16" name="Content Placeholder 2"/>
          <p:cNvSpPr txBox="1">
            <a:spLocks/>
          </p:cNvSpPr>
          <p:nvPr/>
        </p:nvSpPr>
        <p:spPr>
          <a:xfrm>
            <a:off x="3429000" y="845062"/>
            <a:ext cx="5484614" cy="2436821"/>
          </a:xfrm>
          <a:prstGeom prst="rect">
            <a:avLst/>
          </a:prstGeom>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lvl="1"/>
            <a:r>
              <a:rPr dirty="0" lang="en-US" sz="1600"/>
              <a:t>Stores diffuse and view dependent specular into each light map </a:t>
            </a:r>
            <a:r>
              <a:rPr dirty="0" err="1" lang="en-US" sz="1600"/>
              <a:t>texel</a:t>
            </a:r>
            <a:endParaRPr dirty="0" lang="en-US" sz="1600"/>
          </a:p>
          <a:p>
            <a:pPr lvl="1"/>
            <a:r>
              <a:rPr dirty="0" lang="en-US" sz="1600"/>
              <a:t>Spec represented as fixed set of evenly spaced directions on sphere (5, 6, 9, 12)</a:t>
            </a:r>
          </a:p>
          <a:p>
            <a:pPr lvl="1"/>
            <a:r>
              <a:rPr dirty="0" lang="en-US" sz="1600"/>
              <a:t>See our talk in the SIGGRAPH 2015 Physically Based Shading Course:</a:t>
            </a:r>
            <a:br>
              <a:rPr dirty="0" lang="en-US" sz="1600"/>
            </a:br>
            <a:r>
              <a:rPr dirty="0" lang="en-US" sz="1400">
                <a:solidFill>
                  <a:srgbClr val="AC9068"/>
                </a:solidFill>
              </a:rPr>
              <a:t>Advanced Lighting R&amp;D at Ready At Dawn Studios</a:t>
            </a:r>
          </a:p>
          <a:p>
            <a:pPr indent="0" lvl="1" marL="408194">
              <a:buNone/>
            </a:pPr>
            <a:endParaRPr dirty="0" lang="en-US" sz="1600"/>
          </a:p>
        </p:txBody>
      </p:sp>
    </p:spTree>
    <p:extLst>
      <p:ext uri="{BB962C8B-B14F-4D97-AF65-F5344CB8AC3E}">
        <p14:creationId xmlns:p14="http://schemas.microsoft.com/office/powerpoint/2010/main" val="390289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Baking Spherical Gaussians</a:t>
            </a:r>
          </a:p>
        </p:txBody>
      </p:sp>
      <p:pic>
        <p:nvPicPr>
          <p:cNvPr id="13" name="Picture 8"/>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819150"/>
            <a:ext cx="5638800" cy="3763998"/>
          </a:xfrm>
          <a:prstGeom prst="rect">
            <a:avLst/>
          </a:prstGeom>
          <a:effectLst>
            <a:outerShdw blurRad="50800" dist="50800" dir="5400000" algn="ctr" rotWithShape="0">
              <a:schemeClr val="tx1">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enabled"/>
          <p:cNvSpPr txBox="1">
            <a:spLocks/>
          </p:cNvSpPr>
          <p:nvPr/>
        </p:nvSpPr>
        <p:spPr>
          <a:xfrm>
            <a:off x="1591491" y="4230995"/>
            <a:ext cx="2599509" cy="533400"/>
          </a:xfrm>
          <a:prstGeom prst="rect">
            <a:avLst/>
          </a:prstGeom>
          <a:effectLst>
            <a:outerShdw blurRad="25400" dist="25400" dir="5400000" algn="ctr" rotWithShape="0">
              <a:schemeClr val="tx1"/>
            </a:outerShdw>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err="1">
                <a:solidFill>
                  <a:srgbClr val="AC9068"/>
                </a:solidFill>
              </a:rPr>
              <a:t>Cubemap</a:t>
            </a:r>
            <a:r>
              <a:rPr lang="en-US" sz="1800" dirty="0">
                <a:solidFill>
                  <a:srgbClr val="AC9068"/>
                </a:solidFill>
              </a:rPr>
              <a:t> + SH</a:t>
            </a:r>
            <a:endParaRPr lang="en-US" sz="1600" dirty="0">
              <a:solidFill>
                <a:srgbClr val="AC9068"/>
              </a:solidFill>
            </a:endParaRPr>
          </a:p>
        </p:txBody>
      </p:sp>
    </p:spTree>
    <p:extLst>
      <p:ext uri="{BB962C8B-B14F-4D97-AF65-F5344CB8AC3E}">
        <p14:creationId xmlns:p14="http://schemas.microsoft.com/office/powerpoint/2010/main" val="3983344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Baking Spherical Gaussians</a:t>
            </a:r>
          </a:p>
        </p:txBody>
      </p:sp>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819150"/>
            <a:ext cx="5638800" cy="3763998"/>
          </a:xfrm>
          <a:prstGeom prst="rect">
            <a:avLst/>
          </a:prstGeom>
          <a:effectLst>
            <a:outerShdw blurRad="50800" dist="50800" dir="5400000" algn="ctr" rotWithShape="0">
              <a:schemeClr val="tx1">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nabled"/>
          <p:cNvSpPr txBox="1">
            <a:spLocks/>
          </p:cNvSpPr>
          <p:nvPr/>
        </p:nvSpPr>
        <p:spPr>
          <a:xfrm>
            <a:off x="1591491" y="4230995"/>
            <a:ext cx="2599509" cy="533400"/>
          </a:xfrm>
          <a:prstGeom prst="rect">
            <a:avLst/>
          </a:prstGeom>
          <a:effectLst>
            <a:outerShdw blurRad="25400" dist="25400" dir="5400000" algn="ctr" rotWithShape="0">
              <a:schemeClr val="tx1"/>
            </a:outerShdw>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solidFill>
                  <a:srgbClr val="AC9068"/>
                </a:solidFill>
              </a:rPr>
              <a:t>Spherical Gaussians</a:t>
            </a:r>
            <a:endParaRPr lang="en-US" sz="1600" dirty="0">
              <a:solidFill>
                <a:srgbClr val="AC9068"/>
              </a:solidFill>
            </a:endParaRPr>
          </a:p>
        </p:txBody>
      </p:sp>
    </p:spTree>
    <p:extLst>
      <p:ext uri="{BB962C8B-B14F-4D97-AF65-F5344CB8AC3E}">
        <p14:creationId xmlns:p14="http://schemas.microsoft.com/office/powerpoint/2010/main" val="521919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Baking Spherical Gaussians</a:t>
            </a: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819150"/>
            <a:ext cx="5638800" cy="3763998"/>
          </a:xfrm>
          <a:prstGeom prst="rect">
            <a:avLst/>
          </a:prstGeom>
          <a:effectLst>
            <a:outerShdw blurRad="50800" dist="50800" dir="5400000" algn="ctr" rotWithShape="0">
              <a:schemeClr val="tx1">
                <a:alpha val="4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nabled"/>
          <p:cNvSpPr txBox="1">
            <a:spLocks/>
          </p:cNvSpPr>
          <p:nvPr/>
        </p:nvSpPr>
        <p:spPr>
          <a:xfrm>
            <a:off x="1591491" y="4230995"/>
            <a:ext cx="2599509" cy="533400"/>
          </a:xfrm>
          <a:prstGeom prst="rect">
            <a:avLst/>
          </a:prstGeom>
          <a:effectLst>
            <a:outerShdw blurRad="25400" dist="25400" dir="5400000" algn="ctr" rotWithShape="0">
              <a:schemeClr val="tx1"/>
            </a:outerShdw>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solidFill>
                  <a:srgbClr val="AC9068"/>
                </a:solidFill>
              </a:rPr>
              <a:t>Spherical Gaussians</a:t>
            </a:r>
            <a:endParaRPr lang="en-US" sz="1600" dirty="0">
              <a:solidFill>
                <a:srgbClr val="AC9068"/>
              </a:solidFill>
            </a:endParaRPr>
          </a:p>
        </p:txBody>
      </p:sp>
    </p:spTree>
    <p:extLst>
      <p:ext uri="{BB962C8B-B14F-4D97-AF65-F5344CB8AC3E}">
        <p14:creationId xmlns:p14="http://schemas.microsoft.com/office/powerpoint/2010/main" val="43525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sp>
        <p:nvSpPr>
          <p:cNvPr id="3" name="enabled"/>
          <p:cNvSpPr>
            <a:spLocks noGrp="1"/>
          </p:cNvSpPr>
          <p:nvPr>
            <p:ph idx="1"/>
          </p:nvPr>
        </p:nvSpPr>
        <p:spPr>
          <a:xfrm>
            <a:off x="0" y="4781550"/>
            <a:ext cx="3962400" cy="533400"/>
          </a:xfrm>
          <a:effectLst>
            <a:outerShdw algn="ctr" blurRad="25400" dir="5400000" dist="25400" rotWithShape="0">
              <a:schemeClr val="tx1"/>
            </a:outerShdw>
          </a:effectLst>
        </p:spPr>
        <p:txBody>
          <a:bodyPr>
            <a:normAutofit/>
          </a:bodyPr>
          <a:lstStyle/>
          <a:p>
            <a:pPr indent="0" marL="0">
              <a:buNone/>
              <a:defRPr/>
            </a:pPr>
            <a:r>
              <a:rPr dirty="0" lang="en-US" sz="1800"/>
              <a:t>SG Bake </a:t>
            </a:r>
            <a:r>
              <a:rPr dirty="0" lang="en-US" sz="1800">
                <a:solidFill>
                  <a:srgbClr val="AC9068"/>
                </a:solidFill>
              </a:rPr>
              <a:t>Disabled</a:t>
            </a:r>
            <a:endParaRPr dirty="0" lang="en-US" sz="1600">
              <a:solidFill>
                <a:srgbClr val="AC9068"/>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1" y="666750"/>
            <a:ext cx="9144001" cy="4495800"/>
          </a:xfrm>
          <a:prstGeom prst="rect">
            <a:avLst/>
          </a:prstGeom>
          <a:effectLst>
            <a:outerShdw algn="ctr" blurRad="50800" dir="5400000" dist="50800" rotWithShape="0">
              <a:schemeClr val="tx1">
                <a:alpha val="40000"/>
              </a:schemeClr>
            </a:outerShdw>
          </a:effectLst>
        </p:spPr>
      </p:pic>
    </p:spTree>
    <p:extLst>
      <p:ext uri="{BB962C8B-B14F-4D97-AF65-F5344CB8AC3E}">
        <p14:creationId xmlns:p14="http://schemas.microsoft.com/office/powerpoint/2010/main" val="3035642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1" y="666750"/>
            <a:ext cx="9144001" cy="4495800"/>
          </a:xfrm>
          <a:prstGeom prst="rect">
            <a:avLst/>
          </a:prstGeom>
          <a:effectLst>
            <a:outerShdw algn="ctr" blurRad="50800" dir="5400000" dist="50800" rotWithShape="0">
              <a:schemeClr val="tx1">
                <a:alpha val="40000"/>
              </a:schemeClr>
            </a:outerShdw>
          </a:effectLst>
        </p:spPr>
      </p:pic>
      <p:sp>
        <p:nvSpPr>
          <p:cNvPr id="17" name="enabled"/>
          <p:cNvSpPr txBox="1">
            <a:spLocks/>
          </p:cNvSpPr>
          <p:nvPr/>
        </p:nvSpPr>
        <p:spPr>
          <a:xfrm>
            <a:off x="0" y="4781550"/>
            <a:ext cx="6096000" cy="533400"/>
          </a:xfrm>
          <a:prstGeom prst="rect">
            <a:avLst/>
          </a:prstGeom>
          <a:effectLst>
            <a:outerShdw algn="ctr" blurRad="25400" dir="5400000" dist="25400" rotWithShape="0">
              <a:schemeClr val="tx1"/>
            </a:outerShdw>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800"/>
              <a:t>SG Bake </a:t>
            </a:r>
            <a:r>
              <a:rPr dirty="0" lang="en-US" sz="1800">
                <a:solidFill>
                  <a:srgbClr val="AC9068"/>
                </a:solidFill>
              </a:rPr>
              <a:t>Enabled</a:t>
            </a:r>
            <a:endParaRPr dirty="0" lang="en-US" sz="1600">
              <a:solidFill>
                <a:srgbClr val="AC9068"/>
              </a:solidFill>
            </a:endParaRPr>
          </a:p>
        </p:txBody>
      </p:sp>
    </p:spTree>
    <p:extLst>
      <p:ext uri="{BB962C8B-B14F-4D97-AF65-F5344CB8AC3E}">
        <p14:creationId xmlns:p14="http://schemas.microsoft.com/office/powerpoint/2010/main" val="2083097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sp>
        <p:nvSpPr>
          <p:cNvPr id="3" name="enabled"/>
          <p:cNvSpPr>
            <a:spLocks noGrp="1"/>
          </p:cNvSpPr>
          <p:nvPr>
            <p:ph idx="1"/>
          </p:nvPr>
        </p:nvSpPr>
        <p:spPr>
          <a:xfrm>
            <a:off x="0" y="4781550"/>
            <a:ext cx="3962400" cy="533400"/>
          </a:xfrm>
          <a:effectLst>
            <a:outerShdw algn="ctr" blurRad="25400" dir="5400000" dist="25400" rotWithShape="0">
              <a:schemeClr val="tx1"/>
            </a:outerShdw>
          </a:effectLst>
        </p:spPr>
        <p:txBody>
          <a:bodyPr>
            <a:normAutofit/>
          </a:bodyPr>
          <a:lstStyle/>
          <a:p>
            <a:pPr indent="0" marL="0">
              <a:buNone/>
              <a:defRPr/>
            </a:pPr>
            <a:r>
              <a:rPr dirty="0" lang="en-US" sz="1800"/>
              <a:t>SG Bake </a:t>
            </a:r>
            <a:r>
              <a:rPr dirty="0" lang="en-US" sz="1800">
                <a:solidFill>
                  <a:srgbClr val="AC9068"/>
                </a:solidFill>
              </a:rPr>
              <a:t>Disabled</a:t>
            </a:r>
            <a:endParaRPr dirty="0" lang="en-US" sz="1600">
              <a:solidFill>
                <a:srgbClr val="AC9068"/>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26" r="-18"/>
          <a:stretch/>
        </p:blipFill>
        <p:spPr>
          <a:xfrm>
            <a:off x="-1" y="666750"/>
            <a:ext cx="9144001" cy="4495800"/>
          </a:xfrm>
          <a:prstGeom prst="rect">
            <a:avLst/>
          </a:prstGeom>
          <a:effectLst>
            <a:outerShdw algn="ctr" blurRad="50800" dir="5400000" dist="50800" rotWithShape="0">
              <a:schemeClr val="tx1">
                <a:alpha val="40000"/>
              </a:schemeClr>
            </a:outerShdw>
          </a:effectLst>
        </p:spPr>
      </p:pic>
    </p:spTree>
    <p:extLst>
      <p:ext uri="{BB962C8B-B14F-4D97-AF65-F5344CB8AC3E}">
        <p14:creationId xmlns:p14="http://schemas.microsoft.com/office/powerpoint/2010/main" val="2439367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9" name="Rectangle 8"/>
          <p:cNvSpPr/>
          <p:nvPr/>
        </p:nvSpPr>
        <p:spPr bwMode="auto">
          <a:xfrm>
            <a:off x="-67117" y="3937516"/>
            <a:ext cx="92964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466283"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Metal</a:t>
            </a:r>
          </a:p>
        </p:txBody>
      </p:sp>
      <p:sp>
        <p:nvSpPr>
          <p:cNvPr id="3" name="Title 2"/>
          <p:cNvSpPr>
            <a:spLocks noGrp="1"/>
          </p:cNvSpPr>
          <p:nvPr>
            <p:ph type="title"/>
          </p:nvPr>
        </p:nvSpPr>
        <p:spPr/>
        <p:txBody>
          <a:bodyPr/>
          <a:lstStyle/>
          <a:p>
            <a:r>
              <a:rPr lang="en-US" dirty="0"/>
              <a:t>Material Template Samples</a:t>
            </a:r>
          </a:p>
        </p:txBody>
      </p:sp>
    </p:spTree>
    <p:extLst>
      <p:ext uri="{BB962C8B-B14F-4D97-AF65-F5344CB8AC3E}">
        <p14:creationId xmlns:p14="http://schemas.microsoft.com/office/powerpoint/2010/main" val="3390035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26" r="-17" t="-1"/>
          <a:stretch/>
        </p:blipFill>
        <p:spPr>
          <a:xfrm>
            <a:off x="-1" y="666750"/>
            <a:ext cx="9144001" cy="4495800"/>
          </a:xfrm>
          <a:prstGeom prst="rect">
            <a:avLst/>
          </a:prstGeom>
          <a:effectLst>
            <a:outerShdw algn="ctr" blurRad="50800" dir="5400000" dist="50800" rotWithShape="0">
              <a:schemeClr val="tx1">
                <a:alpha val="40000"/>
              </a:schemeClr>
            </a:outerShdw>
          </a:effectLst>
        </p:spPr>
      </p:pic>
      <p:sp>
        <p:nvSpPr>
          <p:cNvPr id="17" name="enabled"/>
          <p:cNvSpPr txBox="1">
            <a:spLocks/>
          </p:cNvSpPr>
          <p:nvPr/>
        </p:nvSpPr>
        <p:spPr>
          <a:xfrm>
            <a:off x="0" y="4781550"/>
            <a:ext cx="6096000" cy="533400"/>
          </a:xfrm>
          <a:prstGeom prst="rect">
            <a:avLst/>
          </a:prstGeom>
          <a:effectLst>
            <a:outerShdw algn="ctr" blurRad="25400" dir="5400000" dist="25400" rotWithShape="0">
              <a:schemeClr val="tx1"/>
            </a:outerShdw>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800"/>
              <a:t>SG Bake </a:t>
            </a:r>
            <a:r>
              <a:rPr dirty="0" lang="en-US" sz="1800">
                <a:solidFill>
                  <a:srgbClr val="AC9068"/>
                </a:solidFill>
              </a:rPr>
              <a:t>Enabled</a:t>
            </a:r>
            <a:endParaRPr dirty="0" lang="en-US" sz="1600">
              <a:solidFill>
                <a:srgbClr val="AC9068"/>
              </a:solidFill>
            </a:endParaRPr>
          </a:p>
        </p:txBody>
      </p:sp>
    </p:spTree>
    <p:extLst>
      <p:ext uri="{BB962C8B-B14F-4D97-AF65-F5344CB8AC3E}">
        <p14:creationId xmlns:p14="http://schemas.microsoft.com/office/powerpoint/2010/main" val="1061867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sp>
        <p:nvSpPr>
          <p:cNvPr id="3" name="enabled"/>
          <p:cNvSpPr>
            <a:spLocks noGrp="1"/>
          </p:cNvSpPr>
          <p:nvPr>
            <p:ph idx="1"/>
          </p:nvPr>
        </p:nvSpPr>
        <p:spPr>
          <a:xfrm>
            <a:off x="0" y="4781550"/>
            <a:ext cx="3962400" cy="533400"/>
          </a:xfrm>
          <a:effectLst>
            <a:outerShdw algn="ctr" blurRad="25400" dir="5400000" dist="25400" rotWithShape="0">
              <a:schemeClr val="tx1"/>
            </a:outerShdw>
          </a:effectLst>
        </p:spPr>
        <p:txBody>
          <a:bodyPr>
            <a:normAutofit/>
          </a:bodyPr>
          <a:lstStyle/>
          <a:p>
            <a:pPr indent="0" marL="0">
              <a:buNone/>
              <a:defRPr/>
            </a:pPr>
            <a:r>
              <a:rPr dirty="0" lang="en-US" sz="1800"/>
              <a:t>SG Bake </a:t>
            </a:r>
            <a:r>
              <a:rPr dirty="0" lang="en-US" sz="1800">
                <a:solidFill>
                  <a:srgbClr val="AC9068"/>
                </a:solidFill>
              </a:rPr>
              <a:t>Disabled</a:t>
            </a:r>
            <a:endParaRPr dirty="0" lang="en-US" sz="1600">
              <a:solidFill>
                <a:srgbClr val="AC9068"/>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1" y="666750"/>
            <a:ext cx="9144001" cy="4495800"/>
          </a:xfrm>
          <a:prstGeom prst="rect">
            <a:avLst/>
          </a:prstGeom>
          <a:effectLst>
            <a:outerShdw algn="ctr" blurRad="50800" dir="5400000" dist="50800" rotWithShape="0">
              <a:schemeClr val="tx1">
                <a:alpha val="40000"/>
              </a:schemeClr>
            </a:outerShdw>
          </a:effectLst>
        </p:spPr>
      </p:pic>
    </p:spTree>
    <p:extLst>
      <p:ext uri="{BB962C8B-B14F-4D97-AF65-F5344CB8AC3E}">
        <p14:creationId xmlns:p14="http://schemas.microsoft.com/office/powerpoint/2010/main" val="1160371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1" y="666750"/>
            <a:ext cx="9144001" cy="4495800"/>
          </a:xfrm>
          <a:prstGeom prst="rect">
            <a:avLst/>
          </a:prstGeom>
          <a:effectLst>
            <a:outerShdw algn="ctr" blurRad="50800" dir="5400000" dist="50800" rotWithShape="0">
              <a:schemeClr val="tx1">
                <a:alpha val="40000"/>
              </a:schemeClr>
            </a:outerShdw>
          </a:effectLst>
        </p:spPr>
      </p:pic>
      <p:sp>
        <p:nvSpPr>
          <p:cNvPr id="17" name="enabled"/>
          <p:cNvSpPr txBox="1">
            <a:spLocks/>
          </p:cNvSpPr>
          <p:nvPr/>
        </p:nvSpPr>
        <p:spPr>
          <a:xfrm>
            <a:off x="0" y="4781550"/>
            <a:ext cx="6096000" cy="533400"/>
          </a:xfrm>
          <a:prstGeom prst="rect">
            <a:avLst/>
          </a:prstGeom>
          <a:effectLst>
            <a:outerShdw algn="ctr" blurRad="25400" dir="5400000" dist="25400" rotWithShape="0">
              <a:schemeClr val="tx1"/>
            </a:outerShdw>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None/>
              <a:defRPr/>
            </a:pPr>
            <a:r>
              <a:rPr dirty="0" lang="en-US" sz="1800"/>
              <a:t>SG Bake </a:t>
            </a:r>
            <a:r>
              <a:rPr dirty="0" lang="en-US" sz="1800">
                <a:solidFill>
                  <a:srgbClr val="AC9068"/>
                </a:solidFill>
              </a:rPr>
              <a:t>Enabled</a:t>
            </a:r>
            <a:endParaRPr dirty="0" lang="en-US" sz="1600">
              <a:solidFill>
                <a:srgbClr val="AC9068"/>
              </a:solidFill>
            </a:endParaRPr>
          </a:p>
        </p:txBody>
      </p:sp>
    </p:spTree>
    <p:extLst>
      <p:ext uri="{BB962C8B-B14F-4D97-AF65-F5344CB8AC3E}">
        <p14:creationId xmlns:p14="http://schemas.microsoft.com/office/powerpoint/2010/main" val="2735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sp>
        <p:nvSpPr>
          <p:cNvPr id="3" name="enabled"/>
          <p:cNvSpPr>
            <a:spLocks noGrp="1"/>
          </p:cNvSpPr>
          <p:nvPr>
            <p:ph idx="1"/>
          </p:nvPr>
        </p:nvSpPr>
        <p:spPr>
          <a:xfrm>
            <a:off x="0" y="4781550"/>
            <a:ext cx="3962400" cy="533400"/>
          </a:xfrm>
          <a:effectLst>
            <a:outerShdw algn="ctr" blurRad="25400" dir="5400000" dist="25400" rotWithShape="0">
              <a:schemeClr val="tx1"/>
            </a:outerShdw>
          </a:effectLst>
        </p:spPr>
        <p:txBody>
          <a:bodyPr>
            <a:normAutofit/>
          </a:bodyPr>
          <a:lstStyle/>
          <a:p>
            <a:pPr indent="0" marL="0">
              <a:buNone/>
              <a:defRPr/>
            </a:pPr>
            <a:r>
              <a:rPr dirty="0" lang="en-US" sz="1800"/>
              <a:t>SG Bake </a:t>
            </a:r>
            <a:r>
              <a:rPr dirty="0" lang="en-US" sz="1800">
                <a:solidFill>
                  <a:srgbClr val="AC9068"/>
                </a:solidFill>
              </a:rPr>
              <a:t>Disabled</a:t>
            </a:r>
            <a:endParaRPr dirty="0" lang="en-US" sz="1600">
              <a:solidFill>
                <a:srgbClr val="AC9068"/>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0" y="666750"/>
            <a:ext cx="9144000" cy="4495800"/>
          </a:xfrm>
          <a:prstGeom prst="rect">
            <a:avLst/>
          </a:prstGeom>
          <a:effectLst>
            <a:outerShdw algn="ctr" blurRad="50800" dir="5400000" dist="50800" rotWithShape="0">
              <a:schemeClr val="tx1">
                <a:alpha val="40000"/>
              </a:schemeClr>
            </a:outerShdw>
          </a:effectLst>
        </p:spPr>
      </p:pic>
    </p:spTree>
    <p:extLst>
      <p:ext uri="{BB962C8B-B14F-4D97-AF65-F5344CB8AC3E}">
        <p14:creationId xmlns:p14="http://schemas.microsoft.com/office/powerpoint/2010/main" val="3389566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1" y="666750"/>
            <a:ext cx="9144001" cy="4495800"/>
          </a:xfrm>
          <a:prstGeom prst="rect">
            <a:avLst/>
          </a:prstGeom>
          <a:effectLst>
            <a:outerShdw algn="ctr" blurRad="50800" dir="5400000" dist="50800" rotWithShape="0">
              <a:schemeClr val="tx1">
                <a:alpha val="40000"/>
              </a:schemeClr>
            </a:outerShdw>
          </a:effectLst>
        </p:spPr>
      </p:pic>
      <p:sp>
        <p:nvSpPr>
          <p:cNvPr id="17" name="enabled"/>
          <p:cNvSpPr txBox="1">
            <a:spLocks/>
          </p:cNvSpPr>
          <p:nvPr/>
        </p:nvSpPr>
        <p:spPr>
          <a:xfrm>
            <a:off x="0" y="4781550"/>
            <a:ext cx="6096000" cy="533400"/>
          </a:xfrm>
          <a:prstGeom prst="rect">
            <a:avLst/>
          </a:prstGeom>
          <a:effectLst>
            <a:outerShdw algn="ctr" blurRad="25400" dir="5400000" dist="25400" rotWithShape="0">
              <a:schemeClr val="tx1"/>
            </a:outerShdw>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800"/>
              <a:t>SG Bake </a:t>
            </a:r>
            <a:r>
              <a:rPr dirty="0" lang="en-US" sz="1800">
                <a:solidFill>
                  <a:srgbClr val="AC9068"/>
                </a:solidFill>
              </a:rPr>
              <a:t>Enabled</a:t>
            </a:r>
            <a:endParaRPr dirty="0" lang="en-US" sz="1600">
              <a:solidFill>
                <a:srgbClr val="AC9068"/>
              </a:solidFill>
            </a:endParaRPr>
          </a:p>
        </p:txBody>
      </p:sp>
    </p:spTree>
    <p:extLst>
      <p:ext uri="{BB962C8B-B14F-4D97-AF65-F5344CB8AC3E}">
        <p14:creationId xmlns:p14="http://schemas.microsoft.com/office/powerpoint/2010/main" val="3890479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sp>
        <p:nvSpPr>
          <p:cNvPr id="3" name="enabled"/>
          <p:cNvSpPr>
            <a:spLocks noGrp="1"/>
          </p:cNvSpPr>
          <p:nvPr>
            <p:ph idx="1"/>
          </p:nvPr>
        </p:nvSpPr>
        <p:spPr>
          <a:xfrm>
            <a:off x="0" y="4781550"/>
            <a:ext cx="3962400" cy="533400"/>
          </a:xfrm>
          <a:effectLst>
            <a:outerShdw algn="ctr" blurRad="25400" dir="5400000" dist="25400" rotWithShape="0">
              <a:schemeClr val="tx1"/>
            </a:outerShdw>
          </a:effectLst>
        </p:spPr>
        <p:txBody>
          <a:bodyPr>
            <a:normAutofit/>
          </a:bodyPr>
          <a:lstStyle/>
          <a:p>
            <a:pPr indent="0" marL="0">
              <a:buNone/>
              <a:defRPr/>
            </a:pPr>
            <a:r>
              <a:rPr dirty="0" lang="en-US" sz="1800"/>
              <a:t>SG Bake </a:t>
            </a:r>
            <a:r>
              <a:rPr dirty="0" lang="en-US" sz="1800">
                <a:solidFill>
                  <a:srgbClr val="AC9068"/>
                </a:solidFill>
              </a:rPr>
              <a:t>Disabled</a:t>
            </a:r>
            <a:endParaRPr dirty="0" lang="en-US" sz="1600">
              <a:solidFill>
                <a:srgbClr val="AC9068"/>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1" y="666750"/>
            <a:ext cx="9144001" cy="4495800"/>
          </a:xfrm>
          <a:prstGeom prst="rect">
            <a:avLst/>
          </a:prstGeom>
          <a:effectLst>
            <a:outerShdw algn="ctr" blurRad="50800" dir="5400000" dist="50800" rotWithShape="0">
              <a:schemeClr val="tx1">
                <a:alpha val="40000"/>
              </a:schemeClr>
            </a:outerShdw>
          </a:effectLst>
        </p:spPr>
      </p:pic>
    </p:spTree>
    <p:extLst>
      <p:ext uri="{BB962C8B-B14F-4D97-AF65-F5344CB8AC3E}">
        <p14:creationId xmlns:p14="http://schemas.microsoft.com/office/powerpoint/2010/main" val="1588999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1" y="666750"/>
            <a:ext cx="9144001" cy="4495800"/>
          </a:xfrm>
          <a:prstGeom prst="rect">
            <a:avLst/>
          </a:prstGeom>
          <a:effectLst>
            <a:outerShdw algn="ctr" blurRad="50800" dir="5400000" dist="50800" rotWithShape="0">
              <a:schemeClr val="tx1">
                <a:alpha val="40000"/>
              </a:schemeClr>
            </a:outerShdw>
          </a:effectLst>
        </p:spPr>
      </p:pic>
      <p:sp>
        <p:nvSpPr>
          <p:cNvPr id="17" name="enabled"/>
          <p:cNvSpPr txBox="1">
            <a:spLocks/>
          </p:cNvSpPr>
          <p:nvPr/>
        </p:nvSpPr>
        <p:spPr>
          <a:xfrm>
            <a:off x="0" y="4781550"/>
            <a:ext cx="6096000" cy="533400"/>
          </a:xfrm>
          <a:prstGeom prst="rect">
            <a:avLst/>
          </a:prstGeom>
          <a:effectLst>
            <a:outerShdw algn="ctr" blurRad="25400" dir="5400000" dist="25400" rotWithShape="0">
              <a:schemeClr val="tx1"/>
            </a:outerShdw>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None/>
              <a:defRPr/>
            </a:pPr>
            <a:r>
              <a:rPr dirty="0" lang="en-US" sz="1800"/>
              <a:t>SG Bake </a:t>
            </a:r>
            <a:r>
              <a:rPr dirty="0" lang="en-US" sz="1800">
                <a:solidFill>
                  <a:srgbClr val="AC9068"/>
                </a:solidFill>
              </a:rPr>
              <a:t>Enabled</a:t>
            </a:r>
            <a:endParaRPr dirty="0" lang="en-US" sz="1600">
              <a:solidFill>
                <a:srgbClr val="AC9068"/>
              </a:solidFill>
            </a:endParaRPr>
          </a:p>
        </p:txBody>
      </p:sp>
    </p:spTree>
    <p:extLst>
      <p:ext uri="{BB962C8B-B14F-4D97-AF65-F5344CB8AC3E}">
        <p14:creationId xmlns:p14="http://schemas.microsoft.com/office/powerpoint/2010/main" val="1480899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sp>
        <p:nvSpPr>
          <p:cNvPr id="3" name="enabled"/>
          <p:cNvSpPr>
            <a:spLocks noGrp="1"/>
          </p:cNvSpPr>
          <p:nvPr>
            <p:ph idx="1"/>
          </p:nvPr>
        </p:nvSpPr>
        <p:spPr>
          <a:xfrm>
            <a:off x="0" y="4781550"/>
            <a:ext cx="3962400" cy="533400"/>
          </a:xfrm>
          <a:effectLst>
            <a:outerShdw algn="ctr" blurRad="25400" dir="5400000" dist="25400" rotWithShape="0">
              <a:schemeClr val="tx1"/>
            </a:outerShdw>
          </a:effectLst>
        </p:spPr>
        <p:txBody>
          <a:bodyPr>
            <a:normAutofit/>
          </a:bodyPr>
          <a:lstStyle/>
          <a:p>
            <a:pPr indent="0" marL="0">
              <a:buNone/>
              <a:defRPr/>
            </a:pPr>
            <a:r>
              <a:rPr dirty="0" lang="en-US" sz="1800"/>
              <a:t>SG Bake </a:t>
            </a:r>
            <a:r>
              <a:rPr dirty="0" lang="en-US" sz="1800">
                <a:solidFill>
                  <a:srgbClr val="AC9068"/>
                </a:solidFill>
              </a:rPr>
              <a:t>Disabled</a:t>
            </a:r>
            <a:endParaRPr dirty="0" lang="en-US" sz="1600">
              <a:solidFill>
                <a:srgbClr val="AC9068"/>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1" y="666750"/>
            <a:ext cx="9144001" cy="4495800"/>
          </a:xfrm>
          <a:prstGeom prst="rect">
            <a:avLst/>
          </a:prstGeom>
          <a:effectLst>
            <a:outerShdw algn="ctr" blurRad="50800" dir="5400000" dist="50800" rotWithShape="0">
              <a:schemeClr val="tx1">
                <a:alpha val="40000"/>
              </a:schemeClr>
            </a:outerShdw>
          </a:effectLst>
        </p:spPr>
      </p:pic>
    </p:spTree>
    <p:extLst>
      <p:ext uri="{BB962C8B-B14F-4D97-AF65-F5344CB8AC3E}">
        <p14:creationId xmlns:p14="http://schemas.microsoft.com/office/powerpoint/2010/main" val="3483357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2" name="Title 1"/>
          <p:cNvSpPr>
            <a:spLocks noGrp="1"/>
          </p:cNvSpPr>
          <p:nvPr>
            <p:ph type="title"/>
          </p:nvPr>
        </p:nvSpPr>
        <p:spPr/>
        <p:txBody>
          <a:bodyPr/>
          <a:lstStyle/>
          <a:p>
            <a:r>
              <a:rPr dirty="0" lang="en-US"/>
              <a:t>Baking Specular</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26" r="-17"/>
          <a:stretch/>
        </p:blipFill>
        <p:spPr>
          <a:xfrm>
            <a:off x="-1" y="666750"/>
            <a:ext cx="9144001" cy="4495800"/>
          </a:xfrm>
          <a:prstGeom prst="rect">
            <a:avLst/>
          </a:prstGeom>
          <a:effectLst>
            <a:outerShdw algn="ctr" blurRad="50800" dir="5400000" dist="50800" rotWithShape="0">
              <a:schemeClr val="tx1">
                <a:alpha val="40000"/>
              </a:schemeClr>
            </a:outerShdw>
          </a:effectLst>
        </p:spPr>
      </p:pic>
      <p:sp>
        <p:nvSpPr>
          <p:cNvPr id="17" name="enabled"/>
          <p:cNvSpPr txBox="1">
            <a:spLocks/>
          </p:cNvSpPr>
          <p:nvPr/>
        </p:nvSpPr>
        <p:spPr>
          <a:xfrm>
            <a:off x="0" y="4781550"/>
            <a:ext cx="6096000" cy="533400"/>
          </a:xfrm>
          <a:prstGeom prst="rect">
            <a:avLst/>
          </a:prstGeom>
          <a:effectLst>
            <a:outerShdw algn="ctr" blurRad="25400" dir="5400000" dist="25400" rotWithShape="0">
              <a:schemeClr val="tx1"/>
            </a:outerShdw>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800"/>
              <a:t>SG Bake </a:t>
            </a:r>
            <a:r>
              <a:rPr dirty="0" lang="en-US" sz="1800">
                <a:solidFill>
                  <a:srgbClr val="AC9068"/>
                </a:solidFill>
              </a:rPr>
              <a:t>Enabled</a:t>
            </a:r>
            <a:endParaRPr dirty="0" lang="en-US" sz="1600">
              <a:solidFill>
                <a:srgbClr val="AC9068"/>
              </a:solidFill>
            </a:endParaRPr>
          </a:p>
        </p:txBody>
      </p:sp>
    </p:spTree>
    <p:extLst>
      <p:ext uri="{BB962C8B-B14F-4D97-AF65-F5344CB8AC3E}">
        <p14:creationId xmlns:p14="http://schemas.microsoft.com/office/powerpoint/2010/main" val="298288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Baking Specular</a:t>
            </a:r>
          </a:p>
        </p:txBody>
      </p:sp>
      <p:sp>
        <p:nvSpPr>
          <p:cNvPr id="3" name="Content Placeholder 2"/>
          <p:cNvSpPr>
            <a:spLocks noGrp="1"/>
          </p:cNvSpPr>
          <p:nvPr>
            <p:ph idx="1"/>
          </p:nvPr>
        </p:nvSpPr>
        <p:spPr>
          <a:xfrm>
            <a:off x="457200" y="809625"/>
            <a:ext cx="8229600" cy="4200525"/>
          </a:xfrm>
        </p:spPr>
        <p:txBody>
          <a:bodyPr>
            <a:normAutofit/>
          </a:bodyPr>
          <a:lstStyle/>
          <a:p>
            <a:pPr lvl="1"/>
            <a:r>
              <a:rPr lang="en-US" dirty="0"/>
              <a:t>Advantages of SG </a:t>
            </a:r>
            <a:r>
              <a:rPr lang="en-US" dirty="0" err="1"/>
              <a:t>Lightmaps</a:t>
            </a:r>
            <a:endParaRPr lang="en-US" dirty="0"/>
          </a:p>
          <a:p>
            <a:pPr lvl="2"/>
            <a:r>
              <a:rPr lang="en-US" dirty="0"/>
              <a:t>Much higher spatial accuracy (per-</a:t>
            </a:r>
            <a:r>
              <a:rPr lang="en-US" dirty="0" err="1"/>
              <a:t>texel</a:t>
            </a:r>
            <a:r>
              <a:rPr lang="en-US" dirty="0"/>
              <a:t>)</a:t>
            </a:r>
          </a:p>
          <a:p>
            <a:pPr lvl="2"/>
            <a:r>
              <a:rPr lang="en-US" dirty="0"/>
              <a:t>Captures indirect specular lighting well</a:t>
            </a:r>
          </a:p>
          <a:p>
            <a:pPr lvl="2"/>
            <a:r>
              <a:rPr lang="en-US" dirty="0"/>
              <a:t>Far lower memory cost per sample than probes </a:t>
            </a:r>
          </a:p>
          <a:p>
            <a:pPr lvl="2"/>
            <a:r>
              <a:rPr lang="en-US" dirty="0"/>
              <a:t>Actually reduced load on GPU</a:t>
            </a:r>
          </a:p>
          <a:p>
            <a:pPr lvl="1"/>
            <a:r>
              <a:rPr lang="en-US" dirty="0"/>
              <a:t>Disadvantages </a:t>
            </a:r>
          </a:p>
          <a:p>
            <a:pPr lvl="2"/>
            <a:r>
              <a:rPr lang="en-US" dirty="0"/>
              <a:t>Looks awful at low material roughness</a:t>
            </a:r>
          </a:p>
          <a:p>
            <a:pPr lvl="2"/>
            <a:r>
              <a:rPr lang="en-US" dirty="0"/>
              <a:t>Not so great in capturing punctual lights</a:t>
            </a:r>
          </a:p>
          <a:p>
            <a:pPr lvl="2"/>
            <a:r>
              <a:rPr lang="en-US" dirty="0"/>
              <a:t>Added memory to </a:t>
            </a:r>
            <a:r>
              <a:rPr lang="en-US" dirty="0" err="1"/>
              <a:t>lightmap</a:t>
            </a:r>
            <a:r>
              <a:rPr lang="en-US" dirty="0"/>
              <a:t> format</a:t>
            </a:r>
          </a:p>
        </p:txBody>
      </p:sp>
    </p:spTree>
    <p:extLst>
      <p:ext uri="{BB962C8B-B14F-4D97-AF65-F5344CB8AC3E}">
        <p14:creationId xmlns:p14="http://schemas.microsoft.com/office/powerpoint/2010/main" val="2073131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8" cy="5143498"/>
          </a:xfrm>
          <a:prstGeom prst="rect">
            <a:avLst/>
          </a:prstGeom>
          <a:effectLst>
            <a:outerShdw blurRad="50800" dist="50800" dir="5400000" algn="ctr" rotWithShape="0">
              <a:schemeClr val="tx1">
                <a:alpha val="40000"/>
              </a:schemeClr>
            </a:outerShdw>
          </a:effectLst>
        </p:spPr>
      </p:pic>
      <p:sp>
        <p:nvSpPr>
          <p:cNvPr id="9" name="Rectangle 8"/>
          <p:cNvSpPr/>
          <p:nvPr/>
        </p:nvSpPr>
        <p:spPr bwMode="auto">
          <a:xfrm>
            <a:off x="-67117" y="3937516"/>
            <a:ext cx="92964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466283"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Textile</a:t>
            </a:r>
          </a:p>
        </p:txBody>
      </p:sp>
      <p:sp>
        <p:nvSpPr>
          <p:cNvPr id="12" name="Rectangle 11"/>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13" name="Title 2"/>
          <p:cNvSpPr>
            <a:spLocks noGrp="1"/>
          </p:cNvSpPr>
          <p:nvPr>
            <p:ph type="title"/>
          </p:nvPr>
        </p:nvSpPr>
        <p:spPr/>
        <p:txBody>
          <a:bodyPr/>
          <a:lstStyle/>
          <a:p>
            <a:r>
              <a:rPr lang="en-US" dirty="0"/>
              <a:t>Material Template Samples</a:t>
            </a:r>
          </a:p>
        </p:txBody>
      </p:sp>
    </p:spTree>
    <p:extLst>
      <p:ext uri="{BB962C8B-B14F-4D97-AF65-F5344CB8AC3E}">
        <p14:creationId xmlns:p14="http://schemas.microsoft.com/office/powerpoint/2010/main" val="64534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Baking Specular</a:t>
            </a:r>
          </a:p>
        </p:txBody>
      </p:sp>
      <p:sp>
        <p:nvSpPr>
          <p:cNvPr id="3" name="Content Placeholder 2"/>
          <p:cNvSpPr>
            <a:spLocks noGrp="1"/>
          </p:cNvSpPr>
          <p:nvPr>
            <p:ph idx="1"/>
          </p:nvPr>
        </p:nvSpPr>
        <p:spPr>
          <a:xfrm>
            <a:off x="457200" y="809625"/>
            <a:ext cx="8229600" cy="4200525"/>
          </a:xfrm>
        </p:spPr>
        <p:txBody>
          <a:bodyPr>
            <a:normAutofit/>
          </a:bodyPr>
          <a:lstStyle/>
          <a:p>
            <a:pPr lvl="1"/>
            <a:r>
              <a:rPr lang="en-US" dirty="0"/>
              <a:t>Balancing the best of both worlds</a:t>
            </a:r>
          </a:p>
          <a:p>
            <a:pPr lvl="2"/>
            <a:r>
              <a:rPr lang="en-US" dirty="0"/>
              <a:t>Per-pixel blending between SG and Probes</a:t>
            </a:r>
          </a:p>
          <a:p>
            <a:pPr lvl="3"/>
            <a:r>
              <a:rPr lang="en-US" dirty="0"/>
              <a:t>Based on material roughness threshold</a:t>
            </a:r>
          </a:p>
          <a:p>
            <a:pPr lvl="2"/>
            <a:r>
              <a:rPr lang="en-US" dirty="0"/>
              <a:t>Lighting Artists have control per scene </a:t>
            </a:r>
          </a:p>
          <a:p>
            <a:pPr lvl="3"/>
            <a:r>
              <a:rPr lang="en-US" dirty="0"/>
              <a:t>Set roughness threshold and soft blend range</a:t>
            </a:r>
          </a:p>
          <a:p>
            <a:pPr lvl="3"/>
            <a:r>
              <a:rPr lang="en-US" dirty="0"/>
              <a:t>Tunable SG spec sharpness and intensity </a:t>
            </a:r>
          </a:p>
          <a:p>
            <a:pPr lvl="2"/>
            <a:r>
              <a:rPr lang="en-US" dirty="0"/>
              <a:t>Majority of baked lights converted to area lights</a:t>
            </a:r>
          </a:p>
          <a:p>
            <a:pPr lvl="2"/>
            <a:r>
              <a:rPr lang="en-US" dirty="0"/>
              <a:t>Lighters could scale back SG format for memory</a:t>
            </a:r>
          </a:p>
          <a:p>
            <a:pPr lvl="3"/>
            <a:r>
              <a:rPr lang="en-US" dirty="0"/>
              <a:t>SG specular lobe counts of 5, 6, 9, and 12 supported</a:t>
            </a:r>
          </a:p>
        </p:txBody>
      </p:sp>
    </p:spTree>
    <p:extLst>
      <p:ext uri="{BB962C8B-B14F-4D97-AF65-F5344CB8AC3E}">
        <p14:creationId xmlns:p14="http://schemas.microsoft.com/office/powerpoint/2010/main" val="3427828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bwMode="auto">
          <a:xfrm>
            <a:off x="-67117" y="3486150"/>
            <a:ext cx="9296400" cy="304800"/>
          </a:xfrm>
          <a:prstGeom prst="rect">
            <a:avLst/>
          </a:prstGeom>
          <a:solidFill>
            <a:schemeClr val="tx1">
              <a:alpha val="61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6" name="Title 1"/>
          <p:cNvSpPr txBox="1">
            <a:spLocks/>
          </p:cNvSpPr>
          <p:nvPr/>
        </p:nvSpPr>
        <p:spPr>
          <a:xfrm>
            <a:off x="0" y="3376612"/>
            <a:ext cx="8695883"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Spherical Gaussians / </a:t>
            </a:r>
            <a:r>
              <a:rPr lang="en-US" sz="1800" dirty="0" err="1">
                <a:latin typeface="Verdana" panose="020B0604030504040204" pitchFamily="34" charset="0"/>
                <a:ea typeface="Verdana" panose="020B0604030504040204" pitchFamily="34" charset="0"/>
                <a:cs typeface="Verdana" panose="020B0604030504040204" pitchFamily="34" charset="0"/>
              </a:rPr>
              <a:t>Cubemap</a:t>
            </a:r>
            <a:r>
              <a:rPr lang="en-US" sz="1800" dirty="0">
                <a:latin typeface="Verdana" panose="020B0604030504040204" pitchFamily="34" charset="0"/>
                <a:ea typeface="Verdana" panose="020B0604030504040204" pitchFamily="34" charset="0"/>
                <a:cs typeface="Verdana" panose="020B0604030504040204" pitchFamily="34" charset="0"/>
              </a:rPr>
              <a:t> Blending Visualization</a:t>
            </a:r>
          </a:p>
        </p:txBody>
      </p:sp>
    </p:spTree>
    <p:extLst>
      <p:ext uri="{BB962C8B-B14F-4D97-AF65-F5344CB8AC3E}">
        <p14:creationId xmlns:p14="http://schemas.microsoft.com/office/powerpoint/2010/main" val="2396843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bwMode="auto">
          <a:xfrm>
            <a:off x="-67117" y="3486150"/>
            <a:ext cx="9296400" cy="304800"/>
          </a:xfrm>
          <a:prstGeom prst="rect">
            <a:avLst/>
          </a:prstGeom>
          <a:solidFill>
            <a:schemeClr val="tx1">
              <a:alpha val="61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6" name="Title 1"/>
          <p:cNvSpPr txBox="1">
            <a:spLocks/>
          </p:cNvSpPr>
          <p:nvPr/>
        </p:nvSpPr>
        <p:spPr>
          <a:xfrm>
            <a:off x="0" y="3376612"/>
            <a:ext cx="8695883"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Spherical Gaussians / </a:t>
            </a:r>
            <a:r>
              <a:rPr lang="en-US" sz="1800" dirty="0" err="1">
                <a:latin typeface="Verdana" panose="020B0604030504040204" pitchFamily="34" charset="0"/>
                <a:ea typeface="Verdana" panose="020B0604030504040204" pitchFamily="34" charset="0"/>
                <a:cs typeface="Verdana" panose="020B0604030504040204" pitchFamily="34" charset="0"/>
              </a:rPr>
              <a:t>Cubemap</a:t>
            </a:r>
            <a:r>
              <a:rPr lang="en-US" sz="1800" dirty="0">
                <a:latin typeface="Verdana" panose="020B0604030504040204" pitchFamily="34" charset="0"/>
                <a:ea typeface="Verdana" panose="020B0604030504040204" pitchFamily="34" charset="0"/>
                <a:cs typeface="Verdana" panose="020B0604030504040204" pitchFamily="34" charset="0"/>
              </a:rPr>
              <a:t> Blending Visualization</a:t>
            </a:r>
          </a:p>
        </p:txBody>
      </p:sp>
      <p:grpSp>
        <p:nvGrpSpPr>
          <p:cNvPr id="8" name="Group 7"/>
          <p:cNvGrpSpPr/>
          <p:nvPr/>
        </p:nvGrpSpPr>
        <p:grpSpPr>
          <a:xfrm>
            <a:off x="7162800" y="728663"/>
            <a:ext cx="1755543" cy="607074"/>
            <a:chOff x="6553201" y="676321"/>
            <a:chExt cx="1983377" cy="685860"/>
          </a:xfrm>
        </p:grpSpPr>
        <p:sp>
          <p:nvSpPr>
            <p:cNvPr id="9" name="Rectangle 8"/>
            <p:cNvSpPr/>
            <p:nvPr/>
          </p:nvSpPr>
          <p:spPr>
            <a:xfrm>
              <a:off x="6553201" y="714374"/>
              <a:ext cx="1981200" cy="647807"/>
            </a:xfrm>
            <a:prstGeom prst="rect">
              <a:avLst/>
            </a:prstGeom>
            <a:solidFill>
              <a:schemeClr val="tx1">
                <a:alpha val="36000"/>
              </a:schemeClr>
            </a:solidFill>
            <a:ln w="6350">
              <a:solidFill>
                <a:schemeClr val="bg1">
                  <a:alpha val="41000"/>
                </a:schemeClr>
              </a:solidFill>
            </a:ln>
            <a:effectLst>
              <a:outerShdw blurRad="25400" dist="25400" dir="5400000" algn="ctr" rotWithShape="0">
                <a:schemeClr val="tx1">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29400" y="779009"/>
              <a:ext cx="228600" cy="228600"/>
            </a:xfrm>
            <a:prstGeom prst="rect">
              <a:avLst/>
            </a:prstGeom>
            <a:solidFill>
              <a:srgbClr val="2827DD"/>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29400" y="1055234"/>
              <a:ext cx="228600" cy="228600"/>
            </a:xfrm>
            <a:prstGeom prst="rect">
              <a:avLst/>
            </a:prstGeom>
            <a:solidFill>
              <a:srgbClr val="DE435B"/>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6858000" y="676321"/>
              <a:ext cx="1678578" cy="397147"/>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100% SG </a:t>
              </a:r>
              <a:r>
                <a:rPr lang="en-US" sz="1000" dirty="0" err="1">
                  <a:solidFill>
                    <a:schemeClr val="bg1"/>
                  </a:solidFill>
                  <a:latin typeface="Verdana" panose="020B0604030504040204" pitchFamily="34" charset="0"/>
                  <a:ea typeface="Verdana" panose="020B0604030504040204" pitchFamily="34" charset="0"/>
                  <a:cs typeface="Verdana" panose="020B0604030504040204" pitchFamily="34" charset="0"/>
                </a:rPr>
                <a:t>Lightmap</a:t>
              </a: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itle 1"/>
            <p:cNvSpPr txBox="1">
              <a:spLocks/>
            </p:cNvSpPr>
            <p:nvPr/>
          </p:nvSpPr>
          <p:spPr>
            <a:xfrm>
              <a:off x="6855823" y="965034"/>
              <a:ext cx="1678578" cy="397147"/>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defRP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100% </a:t>
              </a:r>
              <a:r>
                <a:rPr lang="en-US" sz="1000" dirty="0" err="1">
                  <a:solidFill>
                    <a:schemeClr val="bg1"/>
                  </a:solidFill>
                  <a:latin typeface="Verdana" panose="020B0604030504040204" pitchFamily="34" charset="0"/>
                  <a:ea typeface="Verdana" panose="020B0604030504040204" pitchFamily="34" charset="0"/>
                  <a:cs typeface="Verdana" panose="020B0604030504040204" pitchFamily="34" charset="0"/>
                </a:rPr>
                <a:t>Cubemap</a:t>
              </a: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480129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6" name="Content Placeholder 2"/>
          <p:cNvSpPr txBox="1">
            <a:spLocks/>
          </p:cNvSpPr>
          <p:nvPr/>
        </p:nvSpPr>
        <p:spPr>
          <a:xfrm>
            <a:off x="228600" y="4476750"/>
            <a:ext cx="3048000" cy="533400"/>
          </a:xfrm>
          <a:prstGeom prst="rect">
            <a:avLst/>
          </a:prstGeom>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t>AO Capsules </a:t>
            </a:r>
            <a:r>
              <a:rPr lang="en-US" sz="1800" dirty="0">
                <a:solidFill>
                  <a:srgbClr val="AC9068"/>
                </a:solidFill>
              </a:rPr>
              <a:t>Disabled</a:t>
            </a:r>
            <a:endParaRPr lang="en-US" sz="1600" dirty="0">
              <a:solidFill>
                <a:srgbClr val="AC9068"/>
              </a:solidFill>
            </a:endParaRPr>
          </a:p>
        </p:txBody>
      </p:sp>
      <p:sp>
        <p:nvSpPr>
          <p:cNvPr id="3" name="Rectangle 2"/>
          <p:cNvSpPr/>
          <p:nvPr/>
        </p:nvSpPr>
        <p:spPr>
          <a:xfrm>
            <a:off x="5410200" y="2260600"/>
            <a:ext cx="3505200" cy="2209800"/>
          </a:xfrm>
          <a:prstGeom prst="rect">
            <a:avLst/>
          </a:prstGeom>
          <a:no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a:t>Dynamic Occlusion</a:t>
            </a:r>
          </a:p>
        </p:txBody>
      </p:sp>
    </p:spTree>
    <p:extLst>
      <p:ext uri="{BB962C8B-B14F-4D97-AF65-F5344CB8AC3E}">
        <p14:creationId xmlns:p14="http://schemas.microsoft.com/office/powerpoint/2010/main" val="1324621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6" name="Content Placeholder 2"/>
          <p:cNvSpPr txBox="1">
            <a:spLocks/>
          </p:cNvSpPr>
          <p:nvPr/>
        </p:nvSpPr>
        <p:spPr>
          <a:xfrm>
            <a:off x="228600" y="4476750"/>
            <a:ext cx="3048000" cy="533400"/>
          </a:xfrm>
          <a:prstGeom prst="rect">
            <a:avLst/>
          </a:prstGeom>
          <a:effectLst/>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r>
              <a:rPr lang="en-US" sz="1800" dirty="0"/>
              <a:t>AO Capsules </a:t>
            </a:r>
            <a:r>
              <a:rPr lang="en-US" sz="1800" dirty="0">
                <a:solidFill>
                  <a:srgbClr val="AC9068"/>
                </a:solidFill>
              </a:rPr>
              <a:t>Enabled</a:t>
            </a:r>
            <a:endParaRPr lang="en-US" sz="1600" dirty="0">
              <a:solidFill>
                <a:srgbClr val="AC9068"/>
              </a:solidFill>
            </a:endParaRPr>
          </a:p>
        </p:txBody>
      </p:sp>
      <p:sp>
        <p:nvSpPr>
          <p:cNvPr id="9" name="Rectangle 8"/>
          <p:cNvSpPr/>
          <p:nvPr/>
        </p:nvSpPr>
        <p:spPr>
          <a:xfrm>
            <a:off x="5410200" y="2260600"/>
            <a:ext cx="3505200" cy="2209800"/>
          </a:xfrm>
          <a:prstGeom prst="rect">
            <a:avLst/>
          </a:prstGeom>
          <a:no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Dynamic Occlusion</a:t>
            </a:r>
          </a:p>
        </p:txBody>
      </p:sp>
    </p:spTree>
    <p:extLst>
      <p:ext uri="{BB962C8B-B14F-4D97-AF65-F5344CB8AC3E}">
        <p14:creationId xmlns:p14="http://schemas.microsoft.com/office/powerpoint/2010/main" val="698251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Dynamic occlusion</a:t>
            </a:r>
          </a:p>
        </p:txBody>
      </p:sp>
    </p:spTree>
    <p:extLst>
      <p:ext uri="{BB962C8B-B14F-4D97-AF65-F5344CB8AC3E}">
        <p14:creationId xmlns:p14="http://schemas.microsoft.com/office/powerpoint/2010/main" val="2912549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Dynamic Occlusion</a:t>
            </a:r>
          </a:p>
        </p:txBody>
      </p:sp>
      <p:sp>
        <p:nvSpPr>
          <p:cNvPr id="8" name="Content Placeholder 2"/>
          <p:cNvSpPr>
            <a:spLocks noGrp="1"/>
          </p:cNvSpPr>
          <p:nvPr>
            <p:ph idx="1"/>
          </p:nvPr>
        </p:nvSpPr>
        <p:spPr>
          <a:xfrm>
            <a:off x="533400" y="819150"/>
            <a:ext cx="7620000" cy="1732899"/>
          </a:xfrm>
          <a:effectLst>
            <a:outerShdw blurRad="25400" dist="25400" dir="5400000" algn="ctr" rotWithShape="0">
              <a:schemeClr val="tx1">
                <a:alpha val="50000"/>
              </a:schemeClr>
            </a:outerShdw>
          </a:effectLst>
        </p:spPr>
        <p:txBody>
          <a:bodyPr>
            <a:normAutofit/>
          </a:bodyPr>
          <a:lstStyle/>
          <a:p>
            <a:pPr marL="0" indent="0">
              <a:buNone/>
              <a:defRPr/>
            </a:pPr>
            <a:r>
              <a:rPr lang="en-US" sz="1800" dirty="0"/>
              <a:t>Ambient Occlusion Capsules</a:t>
            </a:r>
          </a:p>
          <a:p>
            <a:pPr lvl="1"/>
            <a:r>
              <a:rPr lang="en-US" sz="1600" dirty="0">
                <a:solidFill>
                  <a:srgbClr val="AC9068"/>
                </a:solidFill>
              </a:rPr>
              <a:t>Default of max 256 capsules rendering at a time</a:t>
            </a:r>
          </a:p>
          <a:p>
            <a:pPr lvl="1"/>
            <a:r>
              <a:rPr lang="en-US" sz="1600" dirty="0">
                <a:solidFill>
                  <a:srgbClr val="AC9068"/>
                </a:solidFill>
              </a:rPr>
              <a:t>Custom fade distance properties can be set per capsule</a:t>
            </a:r>
          </a:p>
          <a:p>
            <a:pPr lvl="1"/>
            <a:r>
              <a:rPr lang="en-US" sz="1600" dirty="0">
                <a:solidFill>
                  <a:srgbClr val="AC9068"/>
                </a:solidFill>
              </a:rPr>
              <a:t>Throttled by max count, based on distance to camera</a:t>
            </a:r>
          </a:p>
        </p:txBody>
      </p:sp>
      <p:sp>
        <p:nvSpPr>
          <p:cNvPr id="7" name="Rectangle 6"/>
          <p:cNvSpPr/>
          <p:nvPr/>
        </p:nvSpPr>
        <p:spPr bwMode="auto">
          <a:xfrm>
            <a:off x="-76200" y="819150"/>
            <a:ext cx="9296400" cy="1371600"/>
          </a:xfrm>
          <a:prstGeom prst="rect">
            <a:avLst/>
          </a:prstGeom>
          <a:solidFill>
            <a:schemeClr val="tx1">
              <a:alpha val="63000"/>
            </a:schemeClr>
          </a:solidFill>
          <a:ln w="12700">
            <a:solidFill>
              <a:schemeClr val="bg1">
                <a:alpha val="18000"/>
              </a:schemeClr>
            </a:solidFill>
          </a:ln>
          <a:effectLst>
            <a:outerShdw blurRad="50800" dist="76200" dir="5400000" algn="ctr" rotWithShape="0">
              <a:srgbClr val="000000">
                <a:alpha val="37000"/>
              </a:srgbClr>
            </a:outerShdw>
          </a:effectLst>
        </p:spPr>
        <p:txBody>
          <a:bodyPr/>
          <a:lstStyle/>
          <a:p>
            <a:pPr algn="ctr" eaLnBrk="1" hangingPunct="1">
              <a:defRPr/>
            </a:pPr>
            <a:endParaRPr lang="en-US" sz="3600" baseline="-25000" dirty="0">
              <a:latin typeface="+mj-lt"/>
            </a:endParaRPr>
          </a:p>
        </p:txBody>
      </p:sp>
    </p:spTree>
    <p:extLst>
      <p:ext uri="{BB962C8B-B14F-4D97-AF65-F5344CB8AC3E}">
        <p14:creationId xmlns:p14="http://schemas.microsoft.com/office/powerpoint/2010/main" val="45843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Dynamic Occlusion</a:t>
            </a:r>
          </a:p>
        </p:txBody>
      </p:sp>
      <p:sp>
        <p:nvSpPr>
          <p:cNvPr id="8" name="Content Placeholder 2"/>
          <p:cNvSpPr>
            <a:spLocks noGrp="1"/>
          </p:cNvSpPr>
          <p:nvPr>
            <p:ph idx="1"/>
          </p:nvPr>
        </p:nvSpPr>
        <p:spPr>
          <a:xfrm>
            <a:off x="533400" y="819150"/>
            <a:ext cx="7620000" cy="1732899"/>
          </a:xfrm>
          <a:effectLst>
            <a:outerShdw blurRad="25400" dist="25400" dir="5400000" algn="ctr" rotWithShape="0">
              <a:schemeClr val="tx1">
                <a:alpha val="50000"/>
              </a:schemeClr>
            </a:outerShdw>
          </a:effectLst>
        </p:spPr>
        <p:txBody>
          <a:bodyPr>
            <a:normAutofit/>
          </a:bodyPr>
          <a:lstStyle/>
          <a:p>
            <a:pPr marL="0" indent="0">
              <a:buNone/>
              <a:defRPr/>
            </a:pPr>
            <a:r>
              <a:rPr lang="en-US" sz="1800" dirty="0"/>
              <a:t>Applied to Ambient Diffuse Pass</a:t>
            </a:r>
          </a:p>
          <a:p>
            <a:pPr lvl="1"/>
            <a:r>
              <a:rPr lang="en-US" sz="1600" dirty="0">
                <a:solidFill>
                  <a:srgbClr val="AC9068"/>
                </a:solidFill>
              </a:rPr>
              <a:t>Also applied to dynamic lights with shadows disabled</a:t>
            </a:r>
          </a:p>
        </p:txBody>
      </p:sp>
      <p:sp>
        <p:nvSpPr>
          <p:cNvPr id="7" name="Rectangle 6"/>
          <p:cNvSpPr/>
          <p:nvPr/>
        </p:nvSpPr>
        <p:spPr bwMode="auto">
          <a:xfrm>
            <a:off x="-76200" y="819150"/>
            <a:ext cx="9296400" cy="914400"/>
          </a:xfrm>
          <a:prstGeom prst="rect">
            <a:avLst/>
          </a:prstGeom>
          <a:solidFill>
            <a:schemeClr val="tx1">
              <a:alpha val="63000"/>
            </a:schemeClr>
          </a:solidFill>
          <a:ln w="12700">
            <a:solidFill>
              <a:schemeClr val="bg1">
                <a:alpha val="18000"/>
              </a:schemeClr>
            </a:solidFill>
          </a:ln>
          <a:effectLst>
            <a:outerShdw blurRad="50800" dist="76200" dir="5400000" algn="ctr" rotWithShape="0">
              <a:srgbClr val="000000">
                <a:alpha val="37000"/>
              </a:srgbClr>
            </a:outerShdw>
          </a:effectLst>
        </p:spPr>
        <p:txBody>
          <a:bodyPr/>
          <a:lstStyle/>
          <a:p>
            <a:pPr algn="ctr" eaLnBrk="1" hangingPunct="1">
              <a:defRPr/>
            </a:pPr>
            <a:endParaRPr lang="en-US" sz="3600" baseline="-25000" dirty="0">
              <a:latin typeface="+mj-lt"/>
            </a:endParaRPr>
          </a:p>
        </p:txBody>
      </p:sp>
    </p:spTree>
    <p:extLst>
      <p:ext uri="{BB962C8B-B14F-4D97-AF65-F5344CB8AC3E}">
        <p14:creationId xmlns:p14="http://schemas.microsoft.com/office/powerpoint/2010/main" val="423347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Dynamic Occlusion</a:t>
            </a:r>
          </a:p>
        </p:txBody>
      </p:sp>
      <p:sp>
        <p:nvSpPr>
          <p:cNvPr id="11" name="Content Placeholder 2"/>
          <p:cNvSpPr>
            <a:spLocks noGrp="1"/>
          </p:cNvSpPr>
          <p:nvPr>
            <p:ph idx="1"/>
          </p:nvPr>
        </p:nvSpPr>
        <p:spPr>
          <a:xfrm>
            <a:off x="533400" y="819150"/>
            <a:ext cx="7620000" cy="1732899"/>
          </a:xfrm>
          <a:effectLst>
            <a:outerShdw blurRad="25400" dist="25400" dir="5400000" algn="ctr" rotWithShape="0">
              <a:schemeClr val="tx1">
                <a:alpha val="50000"/>
              </a:schemeClr>
            </a:outerShdw>
          </a:effectLst>
        </p:spPr>
        <p:txBody>
          <a:bodyPr>
            <a:normAutofit/>
          </a:bodyPr>
          <a:lstStyle/>
          <a:p>
            <a:pPr marL="0" indent="0">
              <a:buNone/>
              <a:defRPr/>
            </a:pPr>
            <a:r>
              <a:rPr lang="en-US" sz="1800" dirty="0"/>
              <a:t>… and to Ambient Specular Pass</a:t>
            </a:r>
            <a:endParaRPr lang="en-US" sz="1600" dirty="0">
              <a:solidFill>
                <a:srgbClr val="AC9068"/>
              </a:solidFill>
            </a:endParaRPr>
          </a:p>
        </p:txBody>
      </p:sp>
      <p:sp>
        <p:nvSpPr>
          <p:cNvPr id="8" name="Rectangle 7"/>
          <p:cNvSpPr/>
          <p:nvPr/>
        </p:nvSpPr>
        <p:spPr bwMode="auto">
          <a:xfrm>
            <a:off x="-76200" y="819150"/>
            <a:ext cx="9296400" cy="533400"/>
          </a:xfrm>
          <a:prstGeom prst="rect">
            <a:avLst/>
          </a:prstGeom>
          <a:solidFill>
            <a:schemeClr val="tx1">
              <a:alpha val="63000"/>
            </a:schemeClr>
          </a:solidFill>
          <a:ln w="12700">
            <a:solidFill>
              <a:schemeClr val="bg1">
                <a:alpha val="18000"/>
              </a:schemeClr>
            </a:solidFill>
          </a:ln>
          <a:effectLst>
            <a:outerShdw blurRad="50800" dist="76200" dir="5400000" algn="ctr" rotWithShape="0">
              <a:srgbClr val="000000">
                <a:alpha val="37000"/>
              </a:srgbClr>
            </a:outerShdw>
          </a:effectLst>
        </p:spPr>
        <p:txBody>
          <a:bodyPr/>
          <a:lstStyle/>
          <a:p>
            <a:pPr algn="ctr" eaLnBrk="1" hangingPunct="1">
              <a:defRPr/>
            </a:pPr>
            <a:endParaRPr lang="en-US" sz="3600" baseline="-25000" dirty="0">
              <a:latin typeface="+mj-lt"/>
            </a:endParaRPr>
          </a:p>
        </p:txBody>
      </p:sp>
    </p:spTree>
    <p:extLst>
      <p:ext uri="{BB962C8B-B14F-4D97-AF65-F5344CB8AC3E}">
        <p14:creationId xmlns:p14="http://schemas.microsoft.com/office/powerpoint/2010/main" val="135417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5" name="Rectangle 4"/>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Dynamic Occlusion</a:t>
            </a:r>
          </a:p>
        </p:txBody>
      </p:sp>
      <p:pic>
        <p:nvPicPr>
          <p:cNvPr id="6" name="air_020_ao_capsu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66750"/>
            <a:ext cx="9144000" cy="3810000"/>
          </a:xfrm>
          <a:prstGeom prst="rect">
            <a:avLst/>
          </a:prstGeom>
        </p:spPr>
      </p:pic>
    </p:spTree>
    <p:extLst>
      <p:ext uri="{BB962C8B-B14F-4D97-AF65-F5344CB8AC3E}">
        <p14:creationId xmlns:p14="http://schemas.microsoft.com/office/powerpoint/2010/main" val="3454082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8" cy="5143499"/>
          </a:xfrm>
          <a:prstGeom prst="rect">
            <a:avLst/>
          </a:prstGeom>
          <a:effectLst>
            <a:outerShdw blurRad="50800" dist="50800" dir="5400000" algn="ctr" rotWithShape="0">
              <a:schemeClr val="tx1">
                <a:alpha val="40000"/>
              </a:schemeClr>
            </a:outerShdw>
          </a:effectLst>
        </p:spPr>
      </p:pic>
      <p:sp>
        <p:nvSpPr>
          <p:cNvPr id="9" name="Rectangle 8"/>
          <p:cNvSpPr/>
          <p:nvPr/>
        </p:nvSpPr>
        <p:spPr bwMode="auto">
          <a:xfrm>
            <a:off x="-67117" y="3937516"/>
            <a:ext cx="92964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466283"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Glass</a:t>
            </a:r>
          </a:p>
        </p:txBody>
      </p:sp>
      <p:sp>
        <p:nvSpPr>
          <p:cNvPr id="12" name="Rectangle 11"/>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13" name="Title 2"/>
          <p:cNvSpPr>
            <a:spLocks noGrp="1"/>
          </p:cNvSpPr>
          <p:nvPr>
            <p:ph type="title"/>
          </p:nvPr>
        </p:nvSpPr>
        <p:spPr/>
        <p:txBody>
          <a:bodyPr/>
          <a:lstStyle/>
          <a:p>
            <a:r>
              <a:rPr lang="en-US" dirty="0"/>
              <a:t>Material Template Samples</a:t>
            </a:r>
          </a:p>
        </p:txBody>
      </p:sp>
    </p:spTree>
    <p:extLst>
      <p:ext uri="{BB962C8B-B14F-4D97-AF65-F5344CB8AC3E}">
        <p14:creationId xmlns:p14="http://schemas.microsoft.com/office/powerpoint/2010/main" val="322449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Dynamic Occlusion</a:t>
            </a:r>
          </a:p>
        </p:txBody>
      </p:sp>
      <p:sp>
        <p:nvSpPr>
          <p:cNvPr id="3" name="Content Placeholder 2"/>
          <p:cNvSpPr>
            <a:spLocks noGrp="1"/>
          </p:cNvSpPr>
          <p:nvPr>
            <p:ph idx="1"/>
          </p:nvPr>
        </p:nvSpPr>
        <p:spPr>
          <a:xfrm>
            <a:off x="457200" y="809625"/>
            <a:ext cx="8229600" cy="4200525"/>
          </a:xfrm>
        </p:spPr>
        <p:txBody>
          <a:bodyPr>
            <a:normAutofit/>
          </a:bodyPr>
          <a:lstStyle/>
          <a:p>
            <a:pPr lvl="1"/>
            <a:r>
              <a:rPr lang="en-US" dirty="0"/>
              <a:t>Advantages of AO Capsules</a:t>
            </a:r>
          </a:p>
          <a:p>
            <a:pPr lvl="2"/>
            <a:r>
              <a:rPr lang="en-US" dirty="0"/>
              <a:t>Spatially accurate shadowed reflections</a:t>
            </a:r>
          </a:p>
          <a:p>
            <a:pPr lvl="2"/>
            <a:r>
              <a:rPr lang="en-US" dirty="0"/>
              <a:t>Very convincing up to a certain material roughness</a:t>
            </a:r>
          </a:p>
          <a:p>
            <a:pPr lvl="1"/>
            <a:r>
              <a:rPr lang="en-US" dirty="0"/>
              <a:t>Disadvantages </a:t>
            </a:r>
          </a:p>
          <a:p>
            <a:pPr lvl="2"/>
            <a:r>
              <a:rPr lang="en-US" dirty="0"/>
              <a:t>Falls apart as you approach a mirror-like finish</a:t>
            </a:r>
          </a:p>
          <a:p>
            <a:pPr lvl="3"/>
            <a:r>
              <a:rPr lang="en-US" dirty="0"/>
              <a:t>No color representation</a:t>
            </a:r>
          </a:p>
          <a:p>
            <a:pPr lvl="3"/>
            <a:r>
              <a:rPr lang="en-US" dirty="0"/>
              <a:t>Primitive capsule becomes very noticeable</a:t>
            </a:r>
          </a:p>
          <a:p>
            <a:pPr lvl="2"/>
            <a:endParaRPr lang="en-US" dirty="0"/>
          </a:p>
        </p:txBody>
      </p:sp>
    </p:spTree>
    <p:extLst>
      <p:ext uri="{BB962C8B-B14F-4D97-AF65-F5344CB8AC3E}">
        <p14:creationId xmlns:p14="http://schemas.microsoft.com/office/powerpoint/2010/main" val="411145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50800" dir="5400000" algn="ctr" rotWithShape="0">
              <a:schemeClr val="tx1">
                <a:alpha val="40000"/>
              </a:schemeClr>
            </a:outerShdw>
          </a:effectLst>
        </p:spPr>
      </p:pic>
      <p:sp>
        <p:nvSpPr>
          <p:cNvPr id="9" name="Rectangle 8"/>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8" name="Title 1"/>
          <p:cNvSpPr txBox="1">
            <a:spLocks/>
          </p:cNvSpPr>
          <p:nvPr/>
        </p:nvSpPr>
        <p:spPr>
          <a:xfrm>
            <a:off x="457200" y="2945402"/>
            <a:ext cx="8229600" cy="1543050"/>
          </a:xfrm>
          <a:prstGeom prst="rect">
            <a:avLst/>
          </a:prstGeom>
        </p:spPr>
        <p:txBody>
          <a:bodyPr vert="horz" lIns="81639" tIns="40819" rIns="81639" bIns="40819" rtlCol="0" anchor="ctr">
            <a:noAutofit/>
          </a:bodyPr>
          <a:lstStyle>
            <a:lvl1pPr algn="l" defTabSz="816388" rtl="0" eaLnBrk="1" latinLnBrk="0" hangingPunct="1">
              <a:spcBef>
                <a:spcPct val="0"/>
              </a:spcBef>
              <a:buNone/>
              <a:defRPr sz="1800" b="1" kern="1200">
                <a:solidFill>
                  <a:srgbClr val="9E9E9E"/>
                </a:solidFill>
                <a:latin typeface="Arial" pitchFamily="34" charset="0"/>
                <a:ea typeface="+mj-ea"/>
                <a:cs typeface="Arial" pitchFamily="34" charset="0"/>
              </a:defRPr>
            </a:lvl1pPr>
          </a:lstStyle>
          <a:p>
            <a:pPr algn="r">
              <a:defRPr/>
            </a:pPr>
            <a:r>
              <a:rPr lang="en-US" b="0" dirty="0">
                <a:solidFill>
                  <a:srgbClr val="AC9068"/>
                </a:solidFill>
                <a:latin typeface="+mj-lt"/>
                <a:cs typeface="Times New Roman" panose="02020603050405020304" pitchFamily="18" charset="0"/>
              </a:rPr>
              <a:t>Nathan Phail-Liff</a:t>
            </a:r>
          </a:p>
          <a:p>
            <a:pPr algn="r">
              <a:defRPr/>
            </a:pPr>
            <a:r>
              <a:rPr lang="en-US" sz="1600" b="0" dirty="0">
                <a:latin typeface="+mj-lt"/>
                <a:cs typeface="Times New Roman" panose="02020603050405020304" pitchFamily="18" charset="0"/>
              </a:rPr>
              <a:t>nathan@readyatdawn.com</a:t>
            </a:r>
          </a:p>
          <a:p>
            <a:pPr algn="r">
              <a:defRPr/>
            </a:pPr>
            <a:endParaRPr lang="en-US" sz="1600" b="0" dirty="0">
              <a:latin typeface="+mj-lt"/>
              <a:cs typeface="Times New Roman" panose="02020603050405020304" pitchFamily="18" charset="0"/>
            </a:endParaRPr>
          </a:p>
          <a:p>
            <a:pPr algn="r">
              <a:defRPr/>
            </a:pPr>
            <a:r>
              <a:rPr lang="en-US" b="0" dirty="0">
                <a:solidFill>
                  <a:srgbClr val="AC9068"/>
                </a:solidFill>
                <a:latin typeface="+mj-lt"/>
                <a:cs typeface="Times New Roman" panose="02020603050405020304" pitchFamily="18" charset="0"/>
              </a:rPr>
              <a:t>Anthony Vitale</a:t>
            </a:r>
          </a:p>
          <a:p>
            <a:pPr algn="r">
              <a:defRPr/>
            </a:pPr>
            <a:r>
              <a:rPr lang="en-US" sz="1600" b="0" dirty="0">
                <a:latin typeface="+mj-lt"/>
                <a:cs typeface="Times New Roman" panose="02020603050405020304" pitchFamily="18" charset="0"/>
              </a:rPr>
              <a:t>anthony@readyatdawn.com</a:t>
            </a:r>
          </a:p>
        </p:txBody>
      </p:sp>
      <p:sp>
        <p:nvSpPr>
          <p:cNvPr id="3" name="Title 2"/>
          <p:cNvSpPr>
            <a:spLocks noGrp="1"/>
          </p:cNvSpPr>
          <p:nvPr>
            <p:ph type="title"/>
          </p:nvPr>
        </p:nvSpPr>
        <p:spPr/>
        <p:txBody>
          <a:bodyPr/>
          <a:lstStyle/>
          <a:p>
            <a:r>
              <a:rPr lang="en-US" dirty="0"/>
              <a:t>Questions?</a:t>
            </a:r>
          </a:p>
        </p:txBody>
      </p:sp>
      <p:sp>
        <p:nvSpPr>
          <p:cNvPr id="12" name="Rectangle 11"/>
          <p:cNvSpPr/>
          <p:nvPr/>
        </p:nvSpPr>
        <p:spPr bwMode="auto">
          <a:xfrm>
            <a:off x="-63137" y="1150074"/>
            <a:ext cx="9296400" cy="914400"/>
          </a:xfrm>
          <a:prstGeom prst="rect">
            <a:avLst/>
          </a:prstGeom>
          <a:solidFill>
            <a:schemeClr val="tx1">
              <a:alpha val="33000"/>
            </a:schemeClr>
          </a:solidFill>
          <a:ln w="12700">
            <a:solidFill>
              <a:schemeClr val="bg1">
                <a:alpha val="18000"/>
              </a:schemeClr>
            </a:solidFill>
          </a:ln>
          <a:effectLst>
            <a:outerShdw blurRad="50800" dist="76200" dir="5400000" algn="ctr" rotWithShape="0">
              <a:srgbClr val="000000">
                <a:alpha val="57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1822269" y="1269273"/>
            <a:ext cx="4728754" cy="670560"/>
          </a:xfrm>
          <a:prstGeom prst="rect">
            <a:avLst/>
          </a:prstGeom>
          <a:effectLst>
            <a:outerShdw blurRad="25400" dist="25400" dir="5400000" algn="ctr" rotWithShape="0">
              <a:schemeClr val="tx1"/>
            </a:outerShdw>
          </a:effectLst>
        </p:spPr>
        <p:txBody>
          <a:bodyPr vert="horz" lIns="81639" tIns="40819" rIns="81639" bIns="40819" rtlCol="0" anchor="ctr">
            <a:noAutofit/>
          </a:bodyPr>
          <a:lstStyle>
            <a:lvl1pPr algn="l" defTabSz="816388" rtl="0" eaLnBrk="1" latinLnBrk="0" hangingPunct="1">
              <a:spcBef>
                <a:spcPct val="0"/>
              </a:spcBef>
              <a:buNone/>
              <a:defRPr sz="1800" b="1" kern="1200">
                <a:solidFill>
                  <a:srgbClr val="9E9E9E"/>
                </a:solidFill>
                <a:latin typeface="Arial" pitchFamily="34" charset="0"/>
                <a:ea typeface="+mj-ea"/>
                <a:cs typeface="Arial" pitchFamily="34" charset="0"/>
              </a:defRPr>
            </a:lvl1pPr>
          </a:lstStyle>
          <a:p>
            <a:pPr algn="ctr">
              <a:defRPr/>
            </a:pPr>
            <a:r>
              <a:rPr lang="en-US" b="0" dirty="0">
                <a:solidFill>
                  <a:srgbClr val="AC9068"/>
                </a:solidFill>
                <a:latin typeface="+mj-lt"/>
                <a:cs typeface="Times New Roman" panose="02020603050405020304" pitchFamily="18" charset="0"/>
              </a:rPr>
              <a:t>Now Hiring for Design, Art, and Programming</a:t>
            </a:r>
          </a:p>
          <a:p>
            <a:pPr algn="ctr">
              <a:defRPr/>
            </a:pPr>
            <a:r>
              <a:rPr lang="en-US" sz="1600" b="0" dirty="0">
                <a:latin typeface="+mj-lt"/>
                <a:cs typeface="Times New Roman" panose="02020603050405020304" pitchFamily="18" charset="0"/>
              </a:rPr>
              <a:t>www.readyatdawn.com/careers-main/</a:t>
            </a:r>
          </a:p>
        </p:txBody>
      </p:sp>
    </p:spTree>
    <p:extLst>
      <p:ext uri="{BB962C8B-B14F-4D97-AF65-F5344CB8AC3E}">
        <p14:creationId xmlns:p14="http://schemas.microsoft.com/office/powerpoint/2010/main" val="2436803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3999" cy="3809999"/>
          </a:xfrm>
          <a:prstGeom prst="rect">
            <a:avLst/>
          </a:prstGeom>
          <a:effectLst>
            <a:outerShdw blurRad="50800" dist="50800" dir="5400000" algn="ctr" rotWithShape="0">
              <a:schemeClr val="tx1">
                <a:alpha val="40000"/>
              </a:schemeClr>
            </a:outerShdw>
          </a:effectLst>
        </p:spPr>
      </p:pic>
      <p:sp>
        <p:nvSpPr>
          <p:cNvPr id="9" name="Rectangle 8"/>
          <p:cNvSpPr/>
          <p:nvPr/>
        </p:nvSpPr>
        <p:spPr bwMode="auto">
          <a:xfrm>
            <a:off x="-76200" y="-240273"/>
            <a:ext cx="9296400" cy="907023"/>
          </a:xfrm>
          <a:prstGeom prst="rect">
            <a:avLst/>
          </a:prstGeom>
          <a:solidFill>
            <a:schemeClr val="tx1">
              <a:alpha val="28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3" name="Title 2"/>
          <p:cNvSpPr>
            <a:spLocks noGrp="1"/>
          </p:cNvSpPr>
          <p:nvPr>
            <p:ph type="title"/>
          </p:nvPr>
        </p:nvSpPr>
        <p:spPr/>
        <p:txBody>
          <a:bodyPr/>
          <a:lstStyle/>
          <a:p>
            <a:r>
              <a:rPr lang="en-US" dirty="0"/>
              <a:t>Ready At Dawn @ SIGGRAPH</a:t>
            </a:r>
          </a:p>
        </p:txBody>
      </p:sp>
      <p:sp>
        <p:nvSpPr>
          <p:cNvPr id="12" name="Rectangle 11"/>
          <p:cNvSpPr/>
          <p:nvPr/>
        </p:nvSpPr>
        <p:spPr bwMode="auto">
          <a:xfrm>
            <a:off x="-63137" y="819150"/>
            <a:ext cx="9296400" cy="3429000"/>
          </a:xfrm>
          <a:prstGeom prst="rect">
            <a:avLst/>
          </a:prstGeom>
          <a:solidFill>
            <a:schemeClr val="tx1">
              <a:alpha val="33000"/>
            </a:schemeClr>
          </a:solidFill>
          <a:ln w="12700">
            <a:solidFill>
              <a:schemeClr val="bg1">
                <a:alpha val="18000"/>
              </a:schemeClr>
            </a:solidFill>
          </a:ln>
          <a:effectLst>
            <a:outerShdw blurRad="50800" dist="76200" dir="5400000" algn="ctr" rotWithShape="0">
              <a:srgbClr val="000000">
                <a:alpha val="57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914400" y="900006"/>
            <a:ext cx="7620000" cy="3957744"/>
          </a:xfrm>
          <a:prstGeom prst="rect">
            <a:avLst/>
          </a:prstGeom>
          <a:effectLst>
            <a:outerShdw blurRad="25400" dist="25400" dir="5400000" algn="ctr" rotWithShape="0">
              <a:schemeClr val="tx1">
                <a:alpha val="53000"/>
              </a:schemeClr>
            </a:outerShdw>
          </a:effectLst>
        </p:spPr>
        <p:txBody>
          <a:bodyPr vert="horz" lIns="81639" tIns="40819" rIns="81639" bIns="40819" rtlCol="0" anchor="t">
            <a:noAutofit/>
          </a:bodyPr>
          <a:lstStyle>
            <a:lvl1pPr algn="l" defTabSz="816388" rtl="0" eaLnBrk="1" latinLnBrk="0" hangingPunct="1">
              <a:spcBef>
                <a:spcPct val="0"/>
              </a:spcBef>
              <a:buNone/>
              <a:defRPr sz="1800" b="1" kern="1200">
                <a:solidFill>
                  <a:srgbClr val="9E9E9E"/>
                </a:solidFill>
                <a:latin typeface="Arial" pitchFamily="34" charset="0"/>
                <a:ea typeface="+mj-ea"/>
                <a:cs typeface="Arial" pitchFamily="34" charset="0"/>
              </a:defRPr>
            </a:lvl1pPr>
          </a:lstStyle>
          <a:p>
            <a:pPr>
              <a:defRPr/>
            </a:pPr>
            <a:r>
              <a:rPr lang="en-US" sz="1200" dirty="0">
                <a:solidFill>
                  <a:srgbClr val="AC9068"/>
                </a:solidFill>
                <a:latin typeface="Verdana" panose="020B0604030504040204" pitchFamily="34" charset="0"/>
                <a:ea typeface="Verdana" panose="020B0604030504040204" pitchFamily="34" charset="0"/>
                <a:cs typeface="Verdana" panose="020B0604030504040204" pitchFamily="34" charset="0"/>
              </a:rPr>
              <a:t>Real-Time Transformations in The Order: 1886</a:t>
            </a:r>
          </a:p>
          <a:p>
            <a:pPr>
              <a:defRPr/>
            </a:pPr>
            <a:r>
              <a:rPr lang="en-US" sz="1000" dirty="0">
                <a:latin typeface="Verdana" panose="020B0604030504040204" pitchFamily="34" charset="0"/>
                <a:ea typeface="Verdana" panose="020B0604030504040204" pitchFamily="34" charset="0"/>
                <a:cs typeface="Verdana" panose="020B0604030504040204" pitchFamily="34" charset="0"/>
              </a:rPr>
              <a:t>Sunday  2:00 PM - 2:25 PM, Room 515AB </a:t>
            </a:r>
            <a:endParaRPr lang="en-US" sz="1000" dirty="0">
              <a:solidFill>
                <a:srgbClr val="AC9068"/>
              </a:solidFill>
              <a:latin typeface="Verdana" panose="020B0604030504040204" pitchFamily="34" charset="0"/>
              <a:ea typeface="Verdana" panose="020B0604030504040204" pitchFamily="34" charset="0"/>
              <a:cs typeface="Verdana" panose="020B0604030504040204" pitchFamily="34" charset="0"/>
            </a:endParaRPr>
          </a:p>
          <a:p>
            <a:pPr>
              <a:defRPr/>
            </a:pPr>
            <a:endParaRPr lang="en-US" sz="1100" dirty="0">
              <a:solidFill>
                <a:srgbClr val="AC9068"/>
              </a:solidFill>
              <a:latin typeface="Verdana" panose="020B0604030504040204" pitchFamily="34" charset="0"/>
              <a:ea typeface="Verdana" panose="020B0604030504040204" pitchFamily="34" charset="0"/>
              <a:cs typeface="Verdana" panose="020B0604030504040204" pitchFamily="34" charset="0"/>
            </a:endParaRPr>
          </a:p>
          <a:p>
            <a:pPr>
              <a:defRPr/>
            </a:pPr>
            <a:r>
              <a:rPr lang="en-US" sz="1200" dirty="0">
                <a:solidFill>
                  <a:srgbClr val="AC9068"/>
                </a:solidFill>
                <a:latin typeface="Verdana" panose="020B0604030504040204" pitchFamily="34" charset="0"/>
                <a:ea typeface="Verdana" panose="020B0604030504040204" pitchFamily="34" charset="0"/>
                <a:cs typeface="Verdana" panose="020B0604030504040204" pitchFamily="34" charset="0"/>
              </a:rPr>
              <a:t>Rendering the Alternate History of The Order: 1886</a:t>
            </a:r>
            <a:br>
              <a:rPr lang="en-US" sz="1200" dirty="0">
                <a:solidFill>
                  <a:srgbClr val="AC9068"/>
                </a:solidFill>
                <a:latin typeface="Verdana" panose="020B0604030504040204" pitchFamily="34" charset="0"/>
                <a:ea typeface="Verdana" panose="020B0604030504040204" pitchFamily="34" charset="0"/>
                <a:cs typeface="Verdana" panose="020B0604030504040204" pitchFamily="34" charset="0"/>
              </a:rPr>
            </a:br>
            <a:r>
              <a:rPr lang="en-US" sz="1000" dirty="0">
                <a:latin typeface="Verdana" panose="020B0604030504040204" pitchFamily="34" charset="0"/>
                <a:ea typeface="Verdana" panose="020B0604030504040204" pitchFamily="34" charset="0"/>
                <a:cs typeface="Verdana" panose="020B0604030504040204" pitchFamily="34" charset="0"/>
              </a:rPr>
              <a:t>Advances in Real-Time Rendering Course, Part II</a:t>
            </a:r>
          </a:p>
          <a:p>
            <a:pPr>
              <a:defRPr/>
            </a:pPr>
            <a:r>
              <a:rPr lang="en-US" sz="1000" dirty="0">
                <a:latin typeface="Verdana" panose="020B0604030504040204" pitchFamily="34" charset="0"/>
                <a:ea typeface="Verdana" panose="020B0604030504040204" pitchFamily="34" charset="0"/>
                <a:cs typeface="Verdana" panose="020B0604030504040204" pitchFamily="34" charset="0"/>
              </a:rPr>
              <a:t>Monday 2:00-2:50 PM, Room 515AB </a:t>
            </a:r>
          </a:p>
          <a:p>
            <a:pPr>
              <a:defRPr/>
            </a:pPr>
            <a:endParaRPr lang="en-US" sz="1200" dirty="0">
              <a:solidFill>
                <a:srgbClr val="AC9068"/>
              </a:solidFill>
              <a:latin typeface="Verdana" panose="020B0604030504040204" pitchFamily="34" charset="0"/>
              <a:ea typeface="Verdana" panose="020B0604030504040204" pitchFamily="34" charset="0"/>
              <a:cs typeface="Verdana" panose="020B0604030504040204" pitchFamily="34" charset="0"/>
            </a:endParaRPr>
          </a:p>
          <a:p>
            <a:pPr>
              <a:defRPr/>
            </a:pPr>
            <a:r>
              <a:rPr lang="en-US" sz="1200" dirty="0">
                <a:solidFill>
                  <a:srgbClr val="AC9068"/>
                </a:solidFill>
                <a:latin typeface="Verdana" panose="020B0604030504040204" pitchFamily="34" charset="0"/>
                <a:ea typeface="Verdana" panose="020B0604030504040204" pitchFamily="34" charset="0"/>
                <a:cs typeface="Verdana" panose="020B0604030504040204" pitchFamily="34" charset="0"/>
              </a:rPr>
              <a:t>Real-Time Live! </a:t>
            </a:r>
          </a:p>
          <a:p>
            <a:pPr>
              <a:defRPr/>
            </a:pPr>
            <a:r>
              <a:rPr lang="en-US" sz="1200" dirty="0">
                <a:solidFill>
                  <a:srgbClr val="AC9068"/>
                </a:solidFill>
                <a:latin typeface="Verdana" panose="020B0604030504040204" pitchFamily="34" charset="0"/>
                <a:ea typeface="Verdana" panose="020B0604030504040204" pitchFamily="34" charset="0"/>
                <a:cs typeface="Verdana" panose="020B0604030504040204" pitchFamily="34" charset="0"/>
              </a:rPr>
              <a:t>Cinematic Shot Lighting in The Order: 1886 </a:t>
            </a:r>
          </a:p>
          <a:p>
            <a:pPr>
              <a:defRPr/>
            </a:pPr>
            <a:r>
              <a:rPr lang="en-US" sz="1000" dirty="0">
                <a:latin typeface="Verdana" panose="020B0604030504040204" pitchFamily="34" charset="0"/>
                <a:ea typeface="Verdana" panose="020B0604030504040204" pitchFamily="34" charset="0"/>
                <a:cs typeface="Verdana" panose="020B0604030504040204" pitchFamily="34" charset="0"/>
              </a:rPr>
              <a:t>Tuesday 5:30 PM - 7:15 PM, West Hall B </a:t>
            </a:r>
          </a:p>
          <a:p>
            <a:pPr>
              <a:defRPr/>
            </a:pPr>
            <a:endParaRPr lang="en-US" sz="1000" dirty="0">
              <a:latin typeface="Verdana" panose="020B0604030504040204" pitchFamily="34" charset="0"/>
              <a:ea typeface="Verdana" panose="020B0604030504040204" pitchFamily="34" charset="0"/>
              <a:cs typeface="Verdana" panose="020B0604030504040204" pitchFamily="34" charset="0"/>
            </a:endParaRPr>
          </a:p>
          <a:p>
            <a:pPr>
              <a:defRPr/>
            </a:pPr>
            <a:r>
              <a:rPr lang="en-US" sz="1200" dirty="0">
                <a:solidFill>
                  <a:srgbClr val="AC9068"/>
                </a:solidFill>
                <a:latin typeface="Verdana" panose="020B0604030504040204" pitchFamily="34" charset="0"/>
                <a:ea typeface="Verdana" panose="020B0604030504040204" pitchFamily="34" charset="0"/>
                <a:cs typeface="Verdana" panose="020B0604030504040204" pitchFamily="34" charset="0"/>
              </a:rPr>
              <a:t>Advanced Lighting R&amp;D at Ready at Dawn Studios</a:t>
            </a:r>
          </a:p>
          <a:p>
            <a:pPr>
              <a:defRPr/>
            </a:pPr>
            <a:r>
              <a:rPr lang="en-US" sz="1000" dirty="0">
                <a:latin typeface="Verdana" panose="020B0604030504040204" pitchFamily="34" charset="0"/>
                <a:ea typeface="Verdana" panose="020B0604030504040204" pitchFamily="34" charset="0"/>
                <a:cs typeface="Verdana" panose="020B0604030504040204" pitchFamily="34" charset="0"/>
              </a:rPr>
              <a:t>Physically Based Shading in Theory and Practice Course</a:t>
            </a:r>
          </a:p>
          <a:p>
            <a:pPr>
              <a:defRPr/>
            </a:pPr>
            <a:r>
              <a:rPr lang="en-US" sz="1000" dirty="0">
                <a:latin typeface="Verdana" panose="020B0604030504040204" pitchFamily="34" charset="0"/>
                <a:ea typeface="Verdana" panose="020B0604030504040204" pitchFamily="34" charset="0"/>
                <a:cs typeface="Verdana" panose="020B0604030504040204" pitchFamily="34" charset="0"/>
              </a:rPr>
              <a:t>Wednesday 10:45 AM, Room 403AB </a:t>
            </a:r>
          </a:p>
          <a:p>
            <a:pPr>
              <a:defRPr/>
            </a:pPr>
            <a:endParaRPr lang="en-US" sz="1000" dirty="0">
              <a:latin typeface="Verdana" panose="020B0604030504040204" pitchFamily="34" charset="0"/>
              <a:ea typeface="Verdana" panose="020B0604030504040204" pitchFamily="34" charset="0"/>
              <a:cs typeface="Verdana" panose="020B0604030504040204" pitchFamily="34" charset="0"/>
            </a:endParaRPr>
          </a:p>
          <a:p>
            <a:pPr>
              <a:defRPr/>
            </a:pPr>
            <a:r>
              <a:rPr lang="en-US" sz="1100" dirty="0">
                <a:solidFill>
                  <a:srgbClr val="AC9068"/>
                </a:solidFill>
                <a:latin typeface="Verdana" panose="020B0604030504040204" pitchFamily="34" charset="0"/>
                <a:ea typeface="Verdana" panose="020B0604030504040204" pitchFamily="34" charset="0"/>
                <a:cs typeface="Verdana" panose="020B0604030504040204" pitchFamily="34" charset="0"/>
              </a:rPr>
              <a:t>MARI and the Texturing Pipeline on The Order: 1886</a:t>
            </a:r>
          </a:p>
          <a:p>
            <a:pPr>
              <a:defRPr/>
            </a:pPr>
            <a:r>
              <a:rPr lang="en-US" sz="1000" dirty="0">
                <a:latin typeface="Verdana" panose="020B0604030504040204" pitchFamily="34" charset="0"/>
                <a:ea typeface="Verdana" panose="020B0604030504040204" pitchFamily="34" charset="0"/>
                <a:cs typeface="Verdana" panose="020B0604030504040204" pitchFamily="34" charset="0"/>
              </a:rPr>
              <a:t>Tuesday 12:00-12:30, Wednesday 11:30-12:00, and Thursday 11:25-11:55 @ The Foundry, Booth 309</a:t>
            </a:r>
          </a:p>
          <a:p>
            <a:pPr>
              <a:defRPr/>
            </a:pPr>
            <a:endParaRPr lang="en-US" sz="1000" dirty="0">
              <a:latin typeface="Verdana" panose="020B0604030504040204" pitchFamily="34" charset="0"/>
              <a:ea typeface="Verdana" panose="020B0604030504040204" pitchFamily="34" charset="0"/>
              <a:cs typeface="Verdana" panose="020B0604030504040204" pitchFamily="34" charset="0"/>
            </a:endParaRPr>
          </a:p>
          <a:p>
            <a:pPr>
              <a:defRPr/>
            </a:pPr>
            <a:r>
              <a:rPr lang="en-US" sz="1000" dirty="0">
                <a:latin typeface="Verdana" panose="020B0604030504040204" pitchFamily="34" charset="0"/>
                <a:ea typeface="Verdana" panose="020B0604030504040204" pitchFamily="34" charset="0"/>
                <a:cs typeface="Verdana" panose="020B0604030504040204" pitchFamily="34" charset="0"/>
              </a:rPr>
              <a:t>All presentations available for download at </a:t>
            </a:r>
            <a:r>
              <a:rPr lang="en-US" sz="1000" dirty="0">
                <a:solidFill>
                  <a:srgbClr val="AC9068"/>
                </a:solidFill>
                <a:latin typeface="Verdana" panose="020B0604030504040204" pitchFamily="34" charset="0"/>
                <a:ea typeface="Verdana" panose="020B0604030504040204" pitchFamily="34" charset="0"/>
                <a:cs typeface="Verdana" panose="020B0604030504040204" pitchFamily="34" charset="0"/>
                <a:hlinkClick r:id="rId4"/>
              </a:rPr>
              <a:t>www.readyatdawn.com/presentations/</a:t>
            </a:r>
            <a:endParaRPr lang="en-US" sz="1000" dirty="0">
              <a:solidFill>
                <a:srgbClr val="AC9068"/>
              </a:solidFill>
              <a:latin typeface="Verdana" panose="020B0604030504040204" pitchFamily="34" charset="0"/>
              <a:ea typeface="Verdana" panose="020B0604030504040204" pitchFamily="34" charset="0"/>
              <a:cs typeface="Verdana" panose="020B0604030504040204" pitchFamily="34" charset="0"/>
            </a:endParaRPr>
          </a:p>
          <a:p>
            <a:pPr>
              <a:defRP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97674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37" t="143"/>
          <a:stretch/>
        </p:blipFill>
        <p:spPr>
          <a:xfrm>
            <a:off x="8" y="666749"/>
            <a:ext cx="9143992" cy="4725363"/>
          </a:xfrm>
          <a:prstGeom prst="rect">
            <a:avLst/>
          </a:prstGeom>
          <a:effectLst/>
        </p:spPr>
      </p:pic>
      <p:sp>
        <p:nvSpPr>
          <p:cNvPr id="11" name="Rectangle 10"/>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eaLnBrk="1" hangingPunct="1">
              <a:defRPr/>
            </a:pPr>
            <a:endParaRPr baseline="-25000" dirty="0" lang="en-US" sz="3600">
              <a:latin typeface="+mj-lt"/>
            </a:endParaRPr>
          </a:p>
        </p:txBody>
      </p:sp>
      <p:sp>
        <p:nvSpPr>
          <p:cNvPr id="12" name="Title 1"/>
          <p:cNvSpPr txBox="1">
            <a:spLocks/>
          </p:cNvSpPr>
          <p:nvPr/>
        </p:nvSpPr>
        <p:spPr>
          <a:xfrm>
            <a:off x="457200" y="95250"/>
            <a:ext cx="8229600" cy="523875"/>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AC9068"/>
                </a:solidFill>
                <a:latin charset="0" panose="020B0604030504040204" pitchFamily="34" typeface="Verdana"/>
                <a:ea charset="0" panose="020B0604030504040204" pitchFamily="34" typeface="Verdana"/>
                <a:cs charset="0" panose="020B0604030504040204" pitchFamily="34" typeface="Verdana"/>
              </a:defRPr>
            </a:lvl1pPr>
          </a:lstStyle>
          <a:p>
            <a:r>
              <a:rPr dirty="0" lang="en-US"/>
              <a:t>Common Materials</a:t>
            </a:r>
          </a:p>
        </p:txBody>
      </p:sp>
    </p:spTree>
    <p:extLst>
      <p:ext uri="{BB962C8B-B14F-4D97-AF65-F5344CB8AC3E}">
        <p14:creationId xmlns:p14="http://schemas.microsoft.com/office/powerpoint/2010/main" val="2291185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2474"/>
            <a:ext cx="8229600" cy="523876"/>
          </a:xfrm>
        </p:spPr>
        <p:txBody>
          <a:bodyPr/>
          <a:lstStyle/>
          <a:p>
            <a:pPr>
              <a:defRPr/>
            </a:pP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Crafting Victorian London: </a:t>
            </a:r>
            <a:b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br>
            <a:r>
              <a:rPr lang="en-US" sz="1800" dirty="0">
                <a:solidFill>
                  <a:srgbClr val="AC9068"/>
                </a:solidFill>
                <a:latin typeface="Verdana" panose="020B0604030504040204" pitchFamily="34" charset="0"/>
                <a:ea typeface="Verdana" panose="020B0604030504040204" pitchFamily="34" charset="0"/>
                <a:cs typeface="Verdana" panose="020B0604030504040204" pitchFamily="34" charset="0"/>
              </a:rPr>
              <a:t>The Environment Art and Material Pipelines of The Order: 1886</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652588"/>
            <a:ext cx="9143999" cy="1300162"/>
          </a:xfrm>
        </p:spPr>
      </p:pic>
      <p:sp>
        <p:nvSpPr>
          <p:cNvPr id="5" name="Rectangle 4"/>
          <p:cNvSpPr/>
          <p:nvPr/>
        </p:nvSpPr>
        <p:spPr bwMode="auto">
          <a:xfrm>
            <a:off x="-76200" y="564228"/>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8" name="Title 1"/>
          <p:cNvSpPr txBox="1">
            <a:spLocks/>
          </p:cNvSpPr>
          <p:nvPr/>
        </p:nvSpPr>
        <p:spPr>
          <a:xfrm>
            <a:off x="1981200" y="3028950"/>
            <a:ext cx="8229600" cy="697279"/>
          </a:xfrm>
          <a:prstGeom prst="rect">
            <a:avLst/>
          </a:prstGeom>
        </p:spPr>
        <p:txBody>
          <a:bodyPr vert="horz" lIns="81639" tIns="40819" rIns="81639" bIns="40819" rtlCol="0" anchor="ctr">
            <a:noAutofit/>
          </a:bodyPr>
          <a:lstStyle>
            <a:lvl1pPr algn="l" defTabSz="816388" rtl="0" eaLnBrk="1" latinLnBrk="0" hangingPunct="1">
              <a:spcBef>
                <a:spcPct val="0"/>
              </a:spcBef>
              <a:buNone/>
              <a:defRPr sz="1800" b="1" kern="1200">
                <a:solidFill>
                  <a:srgbClr val="9E9E9E"/>
                </a:solidFill>
                <a:latin typeface="Arial" pitchFamily="34" charset="0"/>
                <a:ea typeface="+mj-ea"/>
                <a:cs typeface="Arial" pitchFamily="34" charset="0"/>
              </a:defRPr>
            </a:lvl1pPr>
          </a:lstStyle>
          <a:p>
            <a:pPr>
              <a:defRPr/>
            </a:pPr>
            <a:r>
              <a:rPr lang="en-US" b="0" dirty="0">
                <a:latin typeface="+mj-lt"/>
                <a:cs typeface="Times New Roman" panose="02020603050405020304" pitchFamily="18" charset="0"/>
              </a:rPr>
              <a:t>Nathan Phail-Liff, Art Director, Ready at Dawn Studios</a:t>
            </a:r>
          </a:p>
          <a:p>
            <a:pPr>
              <a:defRPr/>
            </a:pPr>
            <a:r>
              <a:rPr lang="en-US" b="0" dirty="0">
                <a:latin typeface="+mj-lt"/>
                <a:cs typeface="Times New Roman" panose="02020603050405020304" pitchFamily="18" charset="0"/>
              </a:rPr>
              <a:t>Anthony Vitale, Lead Environment Artist, Ready at Dawn Studios</a:t>
            </a:r>
          </a:p>
        </p:txBody>
      </p:sp>
    </p:spTree>
    <p:extLst>
      <p:ext uri="{BB962C8B-B14F-4D97-AF65-F5344CB8AC3E}">
        <p14:creationId xmlns:p14="http://schemas.microsoft.com/office/powerpoint/2010/main" val="1701855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682246"/>
            <a:ext cx="9143994" cy="5143497"/>
          </a:xfrm>
          <a:prstGeom prst="rect">
            <a:avLst/>
          </a:prstGeom>
          <a:effectLst>
            <a:outerShdw blurRad="50800" dist="50800" dir="5400000" algn="ctr" rotWithShape="0">
              <a:schemeClr val="tx1">
                <a:alpha val="40000"/>
              </a:scheme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682246"/>
            <a:ext cx="9143994" cy="5143496"/>
          </a:xfrm>
          <a:prstGeom prst="rect">
            <a:avLst/>
          </a:prstGeom>
          <a:effectLst>
            <a:outerShdw blurRad="50800" dist="50800" dir="5400000" algn="ctr" rotWithShape="0">
              <a:schemeClr val="tx1">
                <a:alpha val="40000"/>
              </a:schemeClr>
            </a:outerShdw>
          </a:effectLst>
        </p:spPr>
      </p:pic>
      <p:sp>
        <p:nvSpPr>
          <p:cNvPr id="12" name="Rectangle 11"/>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Common Materials</a:t>
            </a:r>
          </a:p>
        </p:txBody>
      </p:sp>
      <p:sp>
        <p:nvSpPr>
          <p:cNvPr id="9" name="Rectangle 8"/>
          <p:cNvSpPr/>
          <p:nvPr/>
        </p:nvSpPr>
        <p:spPr bwMode="auto">
          <a:xfrm>
            <a:off x="3429001" y="1881515"/>
            <a:ext cx="21336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381000" y="1771977"/>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Brass Commons</a:t>
            </a:r>
          </a:p>
        </p:txBody>
      </p:sp>
      <p:sp>
        <p:nvSpPr>
          <p:cNvPr id="14" name="Rectangle 13"/>
          <p:cNvSpPr/>
          <p:nvPr/>
        </p:nvSpPr>
        <p:spPr bwMode="auto">
          <a:xfrm>
            <a:off x="-76200" y="3086100"/>
            <a:ext cx="9296400" cy="177165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5" name="text Naming"/>
          <p:cNvSpPr txBox="1">
            <a:spLocks/>
          </p:cNvSpPr>
          <p:nvPr/>
        </p:nvSpPr>
        <p:spPr>
          <a:xfrm>
            <a:off x="158931" y="3122855"/>
            <a:ext cx="8458200" cy="2800474"/>
          </a:xfrm>
          <a:prstGeom prst="rect">
            <a:avLst/>
          </a:prstGeom>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408194" lvl="1" indent="0">
              <a:buFont typeface="Wingdings" panose="05000000000000000000" pitchFamily="2" charset="2"/>
              <a:buNone/>
            </a:pPr>
            <a:r>
              <a:rPr lang="en-US" sz="2000" dirty="0"/>
              <a:t>Common Material Guidelines</a:t>
            </a:r>
          </a:p>
          <a:p>
            <a:pPr lvl="2"/>
            <a:r>
              <a:rPr lang="en-US" dirty="0"/>
              <a:t>Authored by the environment texture team</a:t>
            </a:r>
          </a:p>
          <a:p>
            <a:pPr lvl="2"/>
            <a:r>
              <a:rPr lang="en-US" dirty="0"/>
              <a:t>All shading response from templates</a:t>
            </a:r>
          </a:p>
          <a:p>
            <a:pPr lvl="2"/>
            <a:r>
              <a:rPr lang="en-US" dirty="0"/>
              <a:t>Still not used directly in game!</a:t>
            </a:r>
          </a:p>
          <a:p>
            <a:pPr lvl="1"/>
            <a:endParaRPr lang="en-US" dirty="0"/>
          </a:p>
          <a:p>
            <a:pPr lvl="2"/>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002" y="673281"/>
            <a:ext cx="1811969" cy="5143499"/>
          </a:xfrm>
          <a:prstGeom prst="rect">
            <a:avLst/>
          </a:prstGeom>
        </p:spPr>
      </p:pic>
      <p:sp>
        <p:nvSpPr>
          <p:cNvPr id="19" name="Rectangle 18"/>
          <p:cNvSpPr/>
          <p:nvPr/>
        </p:nvSpPr>
        <p:spPr bwMode="auto">
          <a:xfrm>
            <a:off x="3429001" y="709612"/>
            <a:ext cx="21336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0" name="Title 1"/>
          <p:cNvSpPr txBox="1">
            <a:spLocks/>
          </p:cNvSpPr>
          <p:nvPr/>
        </p:nvSpPr>
        <p:spPr>
          <a:xfrm>
            <a:off x="381000" y="600074"/>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Brass Templates</a:t>
            </a:r>
          </a:p>
        </p:txBody>
      </p:sp>
      <p:cxnSp>
        <p:nvCxnSpPr>
          <p:cNvPr id="21" name="Straight Arrow Connector 20"/>
          <p:cNvCxnSpPr/>
          <p:nvPr/>
        </p:nvCxnSpPr>
        <p:spPr>
          <a:xfrm>
            <a:off x="4495800" y="1014412"/>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117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8" cy="5143498"/>
          </a:xfrm>
          <a:prstGeom prst="rect">
            <a:avLst/>
          </a:prstGeom>
          <a:effectLst>
            <a:outerShdw blurRad="50800" dist="50800" dir="5400000" algn="ctr" rotWithShape="0">
              <a:schemeClr val="tx1">
                <a:alpha val="40000"/>
              </a:schemeClr>
            </a:outerShdw>
          </a:effectLst>
        </p:spPr>
      </p:pic>
      <p:sp>
        <p:nvSpPr>
          <p:cNvPr id="9" name="Rectangle 8"/>
          <p:cNvSpPr/>
          <p:nvPr/>
        </p:nvSpPr>
        <p:spPr bwMode="auto">
          <a:xfrm>
            <a:off x="-67117" y="3937516"/>
            <a:ext cx="92964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466283"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Metal</a:t>
            </a:r>
          </a:p>
        </p:txBody>
      </p:sp>
      <p:sp>
        <p:nvSpPr>
          <p:cNvPr id="8" name="Rectangle 7"/>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1" name="Title 2"/>
          <p:cNvSpPr>
            <a:spLocks noGrp="1"/>
          </p:cNvSpPr>
          <p:nvPr>
            <p:ph type="title"/>
          </p:nvPr>
        </p:nvSpPr>
        <p:spPr/>
        <p:txBody>
          <a:bodyPr/>
          <a:lstStyle/>
          <a:p>
            <a:r>
              <a:rPr lang="en-US" dirty="0"/>
              <a:t>Common Material Samples (Surface Studies)</a:t>
            </a:r>
          </a:p>
        </p:txBody>
      </p:sp>
    </p:spTree>
    <p:extLst>
      <p:ext uri="{BB962C8B-B14F-4D97-AF65-F5344CB8AC3E}">
        <p14:creationId xmlns:p14="http://schemas.microsoft.com/office/powerpoint/2010/main" val="890252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3996" cy="5143498"/>
          </a:xfrm>
          <a:prstGeom prst="rect">
            <a:avLst/>
          </a:prstGeom>
          <a:effectLst>
            <a:outerShdw blurRad="50800" dist="50800" dir="5400000" algn="ctr" rotWithShape="0">
              <a:schemeClr val="tx1">
                <a:alpha val="40000"/>
              </a:schemeClr>
            </a:outerShdw>
          </a:effectLst>
        </p:spPr>
      </p:pic>
      <p:sp>
        <p:nvSpPr>
          <p:cNvPr id="9" name="Rectangle 8"/>
          <p:cNvSpPr/>
          <p:nvPr/>
        </p:nvSpPr>
        <p:spPr bwMode="auto">
          <a:xfrm>
            <a:off x="-67117" y="3937516"/>
            <a:ext cx="92964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Title 1"/>
          <p:cNvSpPr txBox="1">
            <a:spLocks/>
          </p:cNvSpPr>
          <p:nvPr/>
        </p:nvSpPr>
        <p:spPr>
          <a:xfrm>
            <a:off x="466283"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Paint</a:t>
            </a:r>
          </a:p>
        </p:txBody>
      </p:sp>
      <p:sp>
        <p:nvSpPr>
          <p:cNvPr id="8" name="Rectangle 7"/>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1" name="Title 2"/>
          <p:cNvSpPr>
            <a:spLocks noGrp="1"/>
          </p:cNvSpPr>
          <p:nvPr>
            <p:ph type="title"/>
          </p:nvPr>
        </p:nvSpPr>
        <p:spPr/>
        <p:txBody>
          <a:bodyPr/>
          <a:lstStyle/>
          <a:p>
            <a:r>
              <a:rPr lang="en-US" dirty="0"/>
              <a:t>Common Material Samples (Surface Studies)</a:t>
            </a:r>
          </a:p>
        </p:txBody>
      </p:sp>
    </p:spTree>
    <p:extLst>
      <p:ext uri="{BB962C8B-B14F-4D97-AF65-F5344CB8AC3E}">
        <p14:creationId xmlns:p14="http://schemas.microsoft.com/office/powerpoint/2010/main" val="2733498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51"/>
          <a:stretch/>
        </p:blipFill>
        <p:spPr>
          <a:xfrm>
            <a:off x="0" y="666750"/>
            <a:ext cx="9143996" cy="4474447"/>
          </a:xfrm>
          <a:prstGeom prst="rect">
            <a:avLst/>
          </a:prstGeom>
          <a:effectLst>
            <a:outerShdw algn="ctr" blurRad="50800" dir="5400000" dist="50800" rotWithShape="0">
              <a:schemeClr val="tx1">
                <a:alpha val="40000"/>
              </a:schemeClr>
            </a:outerShdw>
          </a:effectLst>
        </p:spPr>
      </p:pic>
      <p:sp>
        <p:nvSpPr>
          <p:cNvPr id="9" name="Rectangle 8"/>
          <p:cNvSpPr/>
          <p:nvPr/>
        </p:nvSpPr>
        <p:spPr bwMode="auto">
          <a:xfrm>
            <a:off x="-67117" y="3937516"/>
            <a:ext cx="9296400" cy="304800"/>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10" name="Title 1"/>
          <p:cNvSpPr txBox="1">
            <a:spLocks/>
          </p:cNvSpPr>
          <p:nvPr/>
        </p:nvSpPr>
        <p:spPr>
          <a:xfrm>
            <a:off x="466283" y="3827978"/>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Aged</a:t>
            </a:r>
          </a:p>
        </p:txBody>
      </p:sp>
      <p:sp>
        <p:nvSpPr>
          <p:cNvPr id="8" name="Rectangle 7"/>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1" name="Title 2"/>
          <p:cNvSpPr>
            <a:spLocks noGrp="1"/>
          </p:cNvSpPr>
          <p:nvPr>
            <p:ph type="title"/>
          </p:nvPr>
        </p:nvSpPr>
        <p:spPr/>
        <p:txBody>
          <a:bodyPr/>
          <a:lstStyle/>
          <a:p>
            <a:r>
              <a:rPr dirty="0" lang="en-US"/>
              <a:t>Common Material Samples (Surface Studies)</a:t>
            </a:r>
          </a:p>
        </p:txBody>
      </p:sp>
    </p:spTree>
    <p:extLst>
      <p:ext uri="{BB962C8B-B14F-4D97-AF65-F5344CB8AC3E}">
        <p14:creationId xmlns:p14="http://schemas.microsoft.com/office/powerpoint/2010/main" val="4153718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4209"/>
          <a:stretch/>
        </p:blipFill>
        <p:spPr>
          <a:xfrm>
            <a:off x="0" y="666750"/>
            <a:ext cx="9143996" cy="4670243"/>
          </a:xfrm>
          <a:prstGeom prst="rect">
            <a:avLst/>
          </a:prstGeom>
          <a:effectLst>
            <a:outerShdw algn="ctr" blurRad="50800" dir="5400000" dist="50800" rotWithShape="0">
              <a:schemeClr val="tx1">
                <a:alpha val="40000"/>
              </a:schemeClr>
            </a:outerShdw>
          </a:effectLst>
        </p:spPr>
      </p:pic>
      <p:sp>
        <p:nvSpPr>
          <p:cNvPr id="9" name="Rectangle 8"/>
          <p:cNvSpPr/>
          <p:nvPr/>
        </p:nvSpPr>
        <p:spPr bwMode="auto">
          <a:xfrm>
            <a:off x="-67117" y="3937516"/>
            <a:ext cx="9296400" cy="304800"/>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10" name="Title 1"/>
          <p:cNvSpPr txBox="1">
            <a:spLocks/>
          </p:cNvSpPr>
          <p:nvPr/>
        </p:nvSpPr>
        <p:spPr>
          <a:xfrm>
            <a:off x="466283" y="3827978"/>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Ceramic</a:t>
            </a:r>
          </a:p>
        </p:txBody>
      </p:sp>
      <p:sp>
        <p:nvSpPr>
          <p:cNvPr id="8" name="Rectangle 7"/>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1" name="Title 2"/>
          <p:cNvSpPr>
            <a:spLocks noGrp="1"/>
          </p:cNvSpPr>
          <p:nvPr>
            <p:ph type="title"/>
          </p:nvPr>
        </p:nvSpPr>
        <p:spPr/>
        <p:txBody>
          <a:bodyPr/>
          <a:lstStyle/>
          <a:p>
            <a:r>
              <a:rPr dirty="0" lang="en-US"/>
              <a:t>Common Material Samples (Sculpted Patterns)</a:t>
            </a:r>
          </a:p>
        </p:txBody>
      </p:sp>
    </p:spTree>
    <p:extLst>
      <p:ext uri="{BB962C8B-B14F-4D97-AF65-F5344CB8AC3E}">
        <p14:creationId xmlns:p14="http://schemas.microsoft.com/office/powerpoint/2010/main" val="1345653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9143994" cy="5143497"/>
          </a:xfrm>
          <a:prstGeom prst="rect">
            <a:avLst/>
          </a:prstGeom>
          <a:effec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 y="0"/>
            <a:ext cx="9143994" cy="5143496"/>
          </a:xfrm>
          <a:prstGeom prst="rect">
            <a:avLst/>
          </a:prstGeom>
          <a:effectLst/>
        </p:spPr>
      </p:pic>
      <p:sp>
        <p:nvSpPr>
          <p:cNvPr id="8" name="Rectangle 7"/>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1" name="Title 2"/>
          <p:cNvSpPr>
            <a:spLocks noGrp="1"/>
          </p:cNvSpPr>
          <p:nvPr>
            <p:ph type="title"/>
          </p:nvPr>
        </p:nvSpPr>
        <p:spPr/>
        <p:txBody>
          <a:bodyPr/>
          <a:lstStyle/>
          <a:p>
            <a:r>
              <a:rPr lang="en-US" dirty="0"/>
              <a:t>Common Material Samples (Sculpted Patterns)</a:t>
            </a:r>
          </a:p>
        </p:txBody>
      </p:sp>
      <p:sp>
        <p:nvSpPr>
          <p:cNvPr id="22" name="Rectangle 21"/>
          <p:cNvSpPr/>
          <p:nvPr/>
        </p:nvSpPr>
        <p:spPr bwMode="auto">
          <a:xfrm>
            <a:off x="-67117" y="3937516"/>
            <a:ext cx="92964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3" name="Title 1"/>
          <p:cNvSpPr txBox="1">
            <a:spLocks/>
          </p:cNvSpPr>
          <p:nvPr/>
        </p:nvSpPr>
        <p:spPr>
          <a:xfrm>
            <a:off x="466283"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Brick (Pattern)</a:t>
            </a:r>
          </a:p>
        </p:txBody>
      </p:sp>
    </p:spTree>
    <p:extLst>
      <p:ext uri="{BB962C8B-B14F-4D97-AF65-F5344CB8AC3E}">
        <p14:creationId xmlns:p14="http://schemas.microsoft.com/office/powerpoint/2010/main" val="2389403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
            <a:ext cx="9143994" cy="5143496"/>
          </a:xfrm>
          <a:prstGeom prst="rect">
            <a:avLst/>
          </a:prstGeom>
          <a:effectLst/>
        </p:spPr>
      </p:pic>
      <p:sp>
        <p:nvSpPr>
          <p:cNvPr id="16" name="Rectangle 15"/>
          <p:cNvSpPr/>
          <p:nvPr/>
        </p:nvSpPr>
        <p:spPr bwMode="auto">
          <a:xfrm>
            <a:off x="-44548" y="3937516"/>
            <a:ext cx="92964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7" name="Title 1"/>
          <p:cNvSpPr txBox="1">
            <a:spLocks/>
          </p:cNvSpPr>
          <p:nvPr/>
        </p:nvSpPr>
        <p:spPr>
          <a:xfrm>
            <a:off x="488852" y="3827978"/>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Brick (Mortar)</a:t>
            </a:r>
          </a:p>
        </p:txBody>
      </p:sp>
      <p:sp>
        <p:nvSpPr>
          <p:cNvPr id="8" name="Rectangle 7"/>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1" name="Title 2"/>
          <p:cNvSpPr>
            <a:spLocks noGrp="1"/>
          </p:cNvSpPr>
          <p:nvPr>
            <p:ph type="title"/>
          </p:nvPr>
        </p:nvSpPr>
        <p:spPr/>
        <p:txBody>
          <a:bodyPr/>
          <a:lstStyle/>
          <a:p>
            <a:r>
              <a:rPr lang="en-US" dirty="0"/>
              <a:t>Common Material Samples (Sculpted Patterns)</a:t>
            </a:r>
          </a:p>
        </p:txBody>
      </p:sp>
    </p:spTree>
    <p:extLst>
      <p:ext uri="{BB962C8B-B14F-4D97-AF65-F5344CB8AC3E}">
        <p14:creationId xmlns:p14="http://schemas.microsoft.com/office/powerpoint/2010/main" val="1399471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 y="-4"/>
            <a:ext cx="9143992" cy="5143496"/>
          </a:xfrm>
          <a:prstGeom prst="rect">
            <a:avLst/>
          </a:prstGeom>
          <a:effectLst/>
        </p:spPr>
      </p:pic>
      <p:sp>
        <p:nvSpPr>
          <p:cNvPr id="19" name="Rectangle 18"/>
          <p:cNvSpPr/>
          <p:nvPr/>
        </p:nvSpPr>
        <p:spPr bwMode="auto">
          <a:xfrm>
            <a:off x="-47379" y="3937508"/>
            <a:ext cx="92964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0" name="Title 1"/>
          <p:cNvSpPr txBox="1">
            <a:spLocks/>
          </p:cNvSpPr>
          <p:nvPr/>
        </p:nvSpPr>
        <p:spPr>
          <a:xfrm>
            <a:off x="486021" y="3827970"/>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Mix</a:t>
            </a:r>
          </a:p>
        </p:txBody>
      </p:sp>
      <p:sp>
        <p:nvSpPr>
          <p:cNvPr id="8" name="Rectangle 7"/>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1" name="Title 2"/>
          <p:cNvSpPr>
            <a:spLocks noGrp="1"/>
          </p:cNvSpPr>
          <p:nvPr>
            <p:ph type="title"/>
          </p:nvPr>
        </p:nvSpPr>
        <p:spPr/>
        <p:txBody>
          <a:bodyPr/>
          <a:lstStyle/>
          <a:p>
            <a:r>
              <a:rPr lang="en-US" dirty="0"/>
              <a:t>Common Material Samples (Sculpted Patterns)</a:t>
            </a:r>
          </a:p>
        </p:txBody>
      </p:sp>
    </p:spTree>
    <p:extLst>
      <p:ext uri="{BB962C8B-B14F-4D97-AF65-F5344CB8AC3E}">
        <p14:creationId xmlns:p14="http://schemas.microsoft.com/office/powerpoint/2010/main" val="1644705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5030"/>
          <a:stretch/>
        </p:blipFill>
        <p:spPr>
          <a:xfrm>
            <a:off x="11" y="666751"/>
            <a:ext cx="9143992" cy="4495800"/>
          </a:xfrm>
          <a:prstGeom prst="rect">
            <a:avLst/>
          </a:prstGeom>
          <a:effectLst/>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b="4964" t="67"/>
          <a:stretch/>
        </p:blipFill>
        <p:spPr>
          <a:xfrm>
            <a:off x="8" y="666750"/>
            <a:ext cx="9143992" cy="4495800"/>
          </a:xfrm>
          <a:prstGeom prst="rect">
            <a:avLst/>
          </a:prstGeom>
          <a:effectLst/>
        </p:spPr>
      </p:pic>
      <p:sp>
        <p:nvSpPr>
          <p:cNvPr id="9" name="Rectangle 8"/>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0" name="Title 2"/>
          <p:cNvSpPr>
            <a:spLocks noGrp="1"/>
          </p:cNvSpPr>
          <p:nvPr>
            <p:ph type="title"/>
          </p:nvPr>
        </p:nvSpPr>
        <p:spPr/>
        <p:txBody>
          <a:bodyPr/>
          <a:lstStyle/>
          <a:p>
            <a:r>
              <a:rPr dirty="0" lang="en-US"/>
              <a:t>Material Compositing</a:t>
            </a:r>
          </a:p>
        </p:txBody>
      </p:sp>
      <p:sp>
        <p:nvSpPr>
          <p:cNvPr id="6" name="Rectangle 5"/>
          <p:cNvSpPr/>
          <p:nvPr/>
        </p:nvSpPr>
        <p:spPr bwMode="auto">
          <a:xfrm>
            <a:off x="-76200" y="3867150"/>
            <a:ext cx="9296400" cy="457200"/>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8" name="text Naming"/>
          <p:cNvSpPr txBox="1">
            <a:spLocks/>
          </p:cNvSpPr>
          <p:nvPr/>
        </p:nvSpPr>
        <p:spPr>
          <a:xfrm>
            <a:off x="402539" y="3903905"/>
            <a:ext cx="8458200" cy="572845"/>
          </a:xfrm>
          <a:prstGeom prst="rect">
            <a:avLst/>
          </a:prstGeom>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lvl="1" marL="408194">
              <a:buFont charset="2" panose="05000000000000000000" pitchFamily="2" typeface="Wingdings"/>
              <a:buNone/>
            </a:pPr>
            <a:r>
              <a:rPr dirty="0" lang="en-US" sz="2000"/>
              <a:t>How do we link each pixel of a common to a template?</a:t>
            </a:r>
            <a:endParaRPr dirty="0" lang="en-US"/>
          </a:p>
        </p:txBody>
      </p:sp>
      <p:cxnSp>
        <p:nvCxnSpPr>
          <p:cNvPr id="3" name="Straight Arrow Connector 2"/>
          <p:cNvCxnSpPr/>
          <p:nvPr/>
        </p:nvCxnSpPr>
        <p:spPr>
          <a:xfrm>
            <a:off x="838200" y="1505816"/>
            <a:ext cx="1981200" cy="1371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09800" y="1505816"/>
            <a:ext cx="990600" cy="990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802147" y="1505816"/>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610100" y="1582016"/>
            <a:ext cx="1104900" cy="9144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876800" y="1734416"/>
            <a:ext cx="2819400" cy="11811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4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00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id="8" nodeType="withEffect" presetClass="entr" presetID="1" presetSubtype="0">
                                  <p:stCondLst>
                                    <p:cond delay="3000"/>
                                  </p:stCondLst>
                                  <p:childTnLst>
                                    <p:set>
                                      <p:cBhvr>
                                        <p:cTn dur="1" fill="hold" id="9">
                                          <p:stCondLst>
                                            <p:cond delay="0"/>
                                          </p:stCondLst>
                                        </p:cTn>
                                        <p:tgtEl>
                                          <p:spTgt spid="18"/>
                                        </p:tgtEl>
                                        <p:attrNameLst>
                                          <p:attrName>style.visibility</p:attrName>
                                        </p:attrNameLst>
                                      </p:cBhvr>
                                      <p:to>
                                        <p:strVal val="visible"/>
                                      </p:to>
                                    </p:set>
                                  </p:childTnLst>
                                </p:cTn>
                              </p:par>
                              <p:par>
                                <p:cTn fill="hold" id="10" nodeType="withEffect" presetClass="entr" presetID="1" presetSubtype="0">
                                  <p:stCondLst>
                                    <p:cond delay="3000"/>
                                  </p:stCondLst>
                                  <p:childTnLst>
                                    <p:set>
                                      <p:cBhvr>
                                        <p:cTn dur="1" fill="hold" id="11">
                                          <p:stCondLst>
                                            <p:cond delay="0"/>
                                          </p:stCondLst>
                                        </p:cTn>
                                        <p:tgtEl>
                                          <p:spTgt spid="16"/>
                                        </p:tgtEl>
                                        <p:attrNameLst>
                                          <p:attrName>style.visibility</p:attrName>
                                        </p:attrNameLst>
                                      </p:cBhvr>
                                      <p:to>
                                        <p:strVal val="visible"/>
                                      </p:to>
                                    </p:set>
                                  </p:childTnLst>
                                </p:cTn>
                              </p:par>
                              <p:par>
                                <p:cTn fill="hold" id="12" nodeType="withEffect" presetClass="entr" presetID="1" presetSubtype="0">
                                  <p:stCondLst>
                                    <p:cond delay="3000"/>
                                  </p:stCondLst>
                                  <p:childTnLst>
                                    <p:set>
                                      <p:cBhvr>
                                        <p:cTn dur="1" fill="hold" id="13">
                                          <p:stCondLst>
                                            <p:cond delay="0"/>
                                          </p:stCondLst>
                                        </p:cTn>
                                        <p:tgtEl>
                                          <p:spTgt spid="12"/>
                                        </p:tgtEl>
                                        <p:attrNameLst>
                                          <p:attrName>style.visibility</p:attrName>
                                        </p:attrNameLst>
                                      </p:cBhvr>
                                      <p:to>
                                        <p:strVal val="visible"/>
                                      </p:to>
                                    </p:set>
                                  </p:childTnLst>
                                </p:cTn>
                              </p:par>
                              <p:par>
                                <p:cTn fill="hold" id="14" nodeType="withEffect" presetClass="entr" presetID="1" presetSubtype="0">
                                  <p:stCondLst>
                                    <p:cond delay="3000"/>
                                  </p:stCondLst>
                                  <p:childTnLst>
                                    <p:set>
                                      <p:cBhvr>
                                        <p:cTn dur="1" fill="hold" id="15">
                                          <p:stCondLst>
                                            <p:cond delay="0"/>
                                          </p:stCondLst>
                                        </p:cTn>
                                        <p:tgtEl>
                                          <p:spTgt spid="11"/>
                                        </p:tgtEl>
                                        <p:attrNameLst>
                                          <p:attrName>style.visibility</p:attrName>
                                        </p:attrNameLst>
                                      </p:cBhvr>
                                      <p:to>
                                        <p:strVal val="visible"/>
                                      </p:to>
                                    </p:set>
                                  </p:childTnLst>
                                </p:cTn>
                              </p:par>
                              <p:par>
                                <p:cTn fill="hold" id="16" nodeType="withEffect" presetClass="entr" presetID="1" presetSubtype="0">
                                  <p:stCondLst>
                                    <p:cond delay="3000"/>
                                  </p:stCondLst>
                                  <p:childTnLst>
                                    <p:set>
                                      <p:cBhvr>
                                        <p:cTn dur="1" fill="hold" id="17">
                                          <p:stCondLst>
                                            <p:cond delay="0"/>
                                          </p:stCondLst>
                                        </p:cTn>
                                        <p:tgtEl>
                                          <p:spTgt spid="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b="5028" t="1"/>
          <a:stretch/>
        </p:blipFill>
        <p:spPr>
          <a:xfrm>
            <a:off x="8" y="666751"/>
            <a:ext cx="9143992" cy="4495800"/>
          </a:xfrm>
          <a:prstGeom prst="rect">
            <a:avLst/>
          </a:prstGeom>
          <a:effectLst/>
        </p:spPr>
      </p:pic>
      <p:sp>
        <p:nvSpPr>
          <p:cNvPr id="9" name="Rectangle 8"/>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0" name="Title 2"/>
          <p:cNvSpPr>
            <a:spLocks noGrp="1"/>
          </p:cNvSpPr>
          <p:nvPr>
            <p:ph type="title"/>
          </p:nvPr>
        </p:nvSpPr>
        <p:spPr/>
        <p:txBody>
          <a:bodyPr/>
          <a:lstStyle/>
          <a:p>
            <a:r>
              <a:rPr dirty="0" lang="en-US"/>
              <a:t>Material Compositing</a:t>
            </a:r>
          </a:p>
        </p:txBody>
      </p:sp>
      <p:sp>
        <p:nvSpPr>
          <p:cNvPr id="6" name="Rectangle 5"/>
          <p:cNvSpPr/>
          <p:nvPr/>
        </p:nvSpPr>
        <p:spPr bwMode="auto">
          <a:xfrm>
            <a:off x="-76200" y="2988070"/>
            <a:ext cx="9296400" cy="1412480"/>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8" name="text Naming"/>
          <p:cNvSpPr txBox="1">
            <a:spLocks/>
          </p:cNvSpPr>
          <p:nvPr/>
        </p:nvSpPr>
        <p:spPr>
          <a:xfrm>
            <a:off x="0" y="3024825"/>
            <a:ext cx="8763000" cy="1604325"/>
          </a:xfrm>
          <a:prstGeom prst="rect">
            <a:avLst/>
          </a:prstGeom>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lvl="1" marL="408194">
              <a:buFont charset="2" panose="05000000000000000000" pitchFamily="2" typeface="Wingdings"/>
              <a:buNone/>
            </a:pPr>
            <a:r>
              <a:rPr dirty="0" lang="en-US" sz="2000"/>
              <a:t>Material Compositing</a:t>
            </a:r>
          </a:p>
          <a:p>
            <a:pPr lvl="2"/>
            <a:r>
              <a:rPr dirty="0" lang="en-US"/>
              <a:t>Defines shading response per-pixel by any material</a:t>
            </a:r>
          </a:p>
          <a:p>
            <a:pPr lvl="2"/>
            <a:r>
              <a:rPr dirty="0" lang="en-US"/>
              <a:t>End result smashed down by material build process</a:t>
            </a:r>
          </a:p>
        </p:txBody>
      </p:sp>
      <p:cxnSp>
        <p:nvCxnSpPr>
          <p:cNvPr id="17" name="Straight Arrow Connector 16"/>
          <p:cNvCxnSpPr/>
          <p:nvPr/>
        </p:nvCxnSpPr>
        <p:spPr>
          <a:xfrm>
            <a:off x="838200" y="1505816"/>
            <a:ext cx="1981200" cy="1371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209800" y="1505816"/>
            <a:ext cx="990600" cy="990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802147" y="1505816"/>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610100" y="1582016"/>
            <a:ext cx="1104900" cy="9144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876800" y="1734416"/>
            <a:ext cx="2819400" cy="11811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90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Topics Covered</a:t>
            </a:r>
          </a:p>
        </p:txBody>
      </p:sp>
      <p:sp>
        <p:nvSpPr>
          <p:cNvPr id="3" name="Content Placeholder 2"/>
          <p:cNvSpPr>
            <a:spLocks noGrp="1"/>
          </p:cNvSpPr>
          <p:nvPr>
            <p:ph idx="1"/>
          </p:nvPr>
        </p:nvSpPr>
        <p:spPr>
          <a:xfrm>
            <a:off x="152400" y="809625"/>
            <a:ext cx="8382000" cy="3952875"/>
          </a:xfrm>
        </p:spPr>
        <p:txBody>
          <a:bodyPr/>
          <a:lstStyle/>
          <a:p>
            <a:pPr lvl="1"/>
            <a:r>
              <a:rPr lang="en-US" dirty="0"/>
              <a:t>Materials and Environment Art</a:t>
            </a:r>
          </a:p>
          <a:p>
            <a:pPr lvl="2"/>
            <a:r>
              <a:rPr lang="en-US" dirty="0"/>
              <a:t>Overview of Material System</a:t>
            </a:r>
          </a:p>
          <a:p>
            <a:pPr lvl="2"/>
            <a:r>
              <a:rPr lang="en-US" dirty="0"/>
              <a:t>Environment compositing and layer Blending</a:t>
            </a:r>
          </a:p>
          <a:p>
            <a:pPr lvl="2"/>
            <a:r>
              <a:rPr lang="en-US" dirty="0"/>
              <a:t>Environment Modeling Techniques</a:t>
            </a:r>
          </a:p>
          <a:p>
            <a:pPr lvl="1"/>
            <a:r>
              <a:rPr lang="en-US" dirty="0"/>
              <a:t>Lighting and Rendering</a:t>
            </a:r>
          </a:p>
          <a:p>
            <a:pPr lvl="2"/>
            <a:r>
              <a:rPr lang="en-US" dirty="0"/>
              <a:t>Post Processing and Lighting</a:t>
            </a:r>
          </a:p>
          <a:p>
            <a:pPr lvl="2"/>
            <a:r>
              <a:rPr lang="en-US" dirty="0"/>
              <a:t>Volumetric Lighting</a:t>
            </a:r>
          </a:p>
          <a:p>
            <a:pPr lvl="2"/>
            <a:r>
              <a:rPr lang="en-US" dirty="0"/>
              <a:t>Baking</a:t>
            </a:r>
          </a:p>
        </p:txBody>
      </p:sp>
    </p:spTree>
    <p:extLst>
      <p:ext uri="{BB962C8B-B14F-4D97-AF65-F5344CB8AC3E}">
        <p14:creationId xmlns:p14="http://schemas.microsoft.com/office/powerpoint/2010/main" val="1496118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b="16"/>
          <a:stretch/>
        </p:blipFill>
        <p:spPr>
          <a:xfrm>
            <a:off x="8" y="666750"/>
            <a:ext cx="9143992" cy="4733113"/>
          </a:xfrm>
          <a:prstGeom prst="rect">
            <a:avLst/>
          </a:prstGeom>
          <a:effectLst/>
        </p:spPr>
      </p:pic>
      <p:sp>
        <p:nvSpPr>
          <p:cNvPr id="11" name="Rectangle 10"/>
          <p:cNvSpPr/>
          <p:nvPr/>
        </p:nvSpPr>
        <p:spPr bwMode="auto">
          <a:xfrm>
            <a:off x="2438400" y="3867150"/>
            <a:ext cx="2677551" cy="373087"/>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10" name="disabled"/>
          <p:cNvSpPr txBox="1">
            <a:spLocks/>
          </p:cNvSpPr>
          <p:nvPr/>
        </p:nvSpPr>
        <p:spPr>
          <a:xfrm>
            <a:off x="2514600" y="3873681"/>
            <a:ext cx="2729130" cy="533400"/>
          </a:xfrm>
          <a:prstGeom prst="rect">
            <a:avLst/>
          </a:prstGeom>
          <a:effectLst/>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800"/>
              <a:t>Compositing </a:t>
            </a:r>
            <a:r>
              <a:rPr dirty="0" lang="en-US" sz="1800">
                <a:solidFill>
                  <a:srgbClr val="AC9068"/>
                </a:solidFill>
              </a:rPr>
              <a:t>Active</a:t>
            </a:r>
            <a:endParaRPr dirty="0" lang="en-US" sz="1600">
              <a:solidFill>
                <a:srgbClr val="AC9068"/>
              </a:solidFill>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b="-40"/>
          <a:stretch/>
        </p:blipFill>
        <p:spPr>
          <a:xfrm>
            <a:off x="1" y="666749"/>
            <a:ext cx="9144000" cy="4735835"/>
          </a:xfrm>
          <a:prstGeom prst="rect">
            <a:avLst/>
          </a:prstGeom>
          <a:effectLst/>
        </p:spPr>
      </p:pic>
      <p:sp>
        <p:nvSpPr>
          <p:cNvPr id="13" name="Rectangle 12"/>
          <p:cNvSpPr/>
          <p:nvPr/>
        </p:nvSpPr>
        <p:spPr bwMode="auto">
          <a:xfrm>
            <a:off x="2438400" y="3867150"/>
            <a:ext cx="2677551" cy="373087"/>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14" name="enabled"/>
          <p:cNvSpPr txBox="1">
            <a:spLocks/>
          </p:cNvSpPr>
          <p:nvPr/>
        </p:nvSpPr>
        <p:spPr>
          <a:xfrm>
            <a:off x="2463021" y="3873306"/>
            <a:ext cx="2729130" cy="533400"/>
          </a:xfrm>
          <a:prstGeom prst="rect">
            <a:avLst/>
          </a:prstGeom>
          <a:effectLst/>
        </p:spPr>
        <p:txBody>
          <a:bodyPr bIns="40819" lIns="81639" rIns="81639" rtlCol="0" tIns="40819" vert="horz">
            <a:normAutofit fontScale="92500"/>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marL="0">
              <a:buFont charset="0" pitchFamily="34" typeface="Arial"/>
              <a:buNone/>
              <a:defRPr/>
            </a:pPr>
            <a:r>
              <a:rPr dirty="0" lang="en-US" sz="1800"/>
              <a:t>Compositing </a:t>
            </a:r>
            <a:r>
              <a:rPr dirty="0" lang="en-US" sz="1800">
                <a:solidFill>
                  <a:srgbClr val="AC9068"/>
                </a:solidFill>
              </a:rPr>
              <a:t>Removed</a:t>
            </a:r>
            <a:endParaRPr dirty="0" lang="en-US" sz="1600">
              <a:solidFill>
                <a:srgbClr val="AC9068"/>
              </a:solidFill>
            </a:endParaRPr>
          </a:p>
        </p:txBody>
      </p:sp>
      <p:sp>
        <p:nvSpPr>
          <p:cNvPr id="22" name="Rectangle 21"/>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7" name="Title 2"/>
          <p:cNvSpPr>
            <a:spLocks noGrp="1"/>
          </p:cNvSpPr>
          <p:nvPr>
            <p:ph type="title"/>
          </p:nvPr>
        </p:nvSpPr>
        <p:spPr/>
        <p:txBody>
          <a:bodyPr/>
          <a:lstStyle/>
          <a:p>
            <a:r>
              <a:rPr dirty="0" lang="en-US"/>
              <a:t>Material Compositing</a:t>
            </a:r>
          </a:p>
        </p:txBody>
      </p:sp>
      <p:cxnSp>
        <p:nvCxnSpPr>
          <p:cNvPr id="27" name="Straight Arrow Connector 26"/>
          <p:cNvCxnSpPr/>
          <p:nvPr/>
        </p:nvCxnSpPr>
        <p:spPr>
          <a:xfrm>
            <a:off x="838200" y="1505816"/>
            <a:ext cx="1981200" cy="1371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209800" y="1505816"/>
            <a:ext cx="990600" cy="990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802147" y="1505816"/>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610100" y="1582016"/>
            <a:ext cx="1104900" cy="9144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876800" y="1734416"/>
            <a:ext cx="2819400" cy="11811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96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4"/>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13"/>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26"/>
                                        </p:tgtEl>
                                        <p:attrNameLst>
                                          <p:attrName>style.visibility</p:attrName>
                                        </p:attrNameLst>
                                      </p:cBhvr>
                                      <p:to>
                                        <p:strVal val="visible"/>
                                      </p:to>
                                    </p:set>
                                  </p:childTnLst>
                                </p:cTn>
                              </p:par>
                              <p:par>
                                <p:cTn fill="hold" id="11" nodeType="withEffect" presetClass="exit" presetID="1" presetSubtype="0">
                                  <p:stCondLst>
                                    <p:cond delay="0"/>
                                  </p:stCondLst>
                                  <p:childTnLst>
                                    <p:set>
                                      <p:cBhvr>
                                        <p:cTn dur="1" fill="hold" id="12">
                                          <p:stCondLst>
                                            <p:cond delay="0"/>
                                          </p:stCondLst>
                                        </p:cTn>
                                        <p:tgtEl>
                                          <p:spTgt spid="31"/>
                                        </p:tgtEl>
                                        <p:attrNameLst>
                                          <p:attrName>style.visibility</p:attrName>
                                        </p:attrNameLst>
                                      </p:cBhvr>
                                      <p:to>
                                        <p:strVal val="hidden"/>
                                      </p:to>
                                    </p:set>
                                  </p:childTnLst>
                                </p:cTn>
                              </p:par>
                              <p:par>
                                <p:cTn fill="hold" id="13" nodeType="withEffect" presetClass="exit" presetID="1" presetSubtype="0">
                                  <p:stCondLst>
                                    <p:cond delay="0"/>
                                  </p:stCondLst>
                                  <p:childTnLst>
                                    <p:set>
                                      <p:cBhvr>
                                        <p:cTn dur="1" fill="hold" id="14">
                                          <p:stCondLst>
                                            <p:cond delay="0"/>
                                          </p:stCondLst>
                                        </p:cTn>
                                        <p:tgtEl>
                                          <p:spTgt spid="30"/>
                                        </p:tgtEl>
                                        <p:attrNameLst>
                                          <p:attrName>style.visibility</p:attrName>
                                        </p:attrNameLst>
                                      </p:cBhvr>
                                      <p:to>
                                        <p:strVal val="hidden"/>
                                      </p:to>
                                    </p:set>
                                  </p:childTnLst>
                                </p:cTn>
                              </p:par>
                              <p:par>
                                <p:cTn fill="hold" id="15" nodeType="withEffect" presetClass="exit" presetID="1" presetSubtype="0">
                                  <p:stCondLst>
                                    <p:cond delay="0"/>
                                  </p:stCondLst>
                                  <p:childTnLst>
                                    <p:set>
                                      <p:cBhvr>
                                        <p:cTn dur="1" fill="hold" id="16">
                                          <p:stCondLst>
                                            <p:cond delay="0"/>
                                          </p:stCondLst>
                                        </p:cTn>
                                        <p:tgtEl>
                                          <p:spTgt spid="29"/>
                                        </p:tgtEl>
                                        <p:attrNameLst>
                                          <p:attrName>style.visibility</p:attrName>
                                        </p:attrNameLst>
                                      </p:cBhvr>
                                      <p:to>
                                        <p:strVal val="hidden"/>
                                      </p:to>
                                    </p:set>
                                  </p:childTnLst>
                                </p:cTn>
                              </p:par>
                              <p:par>
                                <p:cTn fill="hold" id="17" nodeType="withEffect" presetClass="exit" presetID="1" presetSubtype="0">
                                  <p:stCondLst>
                                    <p:cond delay="0"/>
                                  </p:stCondLst>
                                  <p:childTnLst>
                                    <p:set>
                                      <p:cBhvr>
                                        <p:cTn dur="1" fill="hold" id="18">
                                          <p:stCondLst>
                                            <p:cond delay="0"/>
                                          </p:stCondLst>
                                        </p:cTn>
                                        <p:tgtEl>
                                          <p:spTgt spid="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grpId="0" spid="14"/>
    </p:bldLst>
  </p:timing>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0" y="666750"/>
            <a:ext cx="8229591" cy="4495800"/>
          </a:xfrm>
          <a:prstGeom prst="rect">
            <a:avLst/>
          </a:prstGeom>
          <a:effectLst/>
        </p:spPr>
      </p:pic>
      <p:sp>
        <p:nvSpPr>
          <p:cNvPr id="36" name="Rectangle 35"/>
          <p:cNvSpPr/>
          <p:nvPr/>
        </p:nvSpPr>
        <p:spPr bwMode="auto">
          <a:xfrm>
            <a:off x="-76200" y="3749512"/>
            <a:ext cx="9296400" cy="305633"/>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7" name="Title 1"/>
          <p:cNvSpPr txBox="1">
            <a:spLocks/>
          </p:cNvSpPr>
          <p:nvPr/>
        </p:nvSpPr>
        <p:spPr>
          <a:xfrm>
            <a:off x="-1245409" y="3633719"/>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Base Derived Template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825" y="659662"/>
            <a:ext cx="2543175" cy="5143500"/>
          </a:xfrm>
          <a:prstGeom prst="rect">
            <a:avLst/>
          </a:prstGeom>
        </p:spPr>
      </p:pic>
      <p:sp>
        <p:nvSpPr>
          <p:cNvPr id="16" name="Rectangle 15"/>
          <p:cNvSpPr/>
          <p:nvPr/>
        </p:nvSpPr>
        <p:spPr bwMode="auto">
          <a:xfrm>
            <a:off x="0" y="-248690"/>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7" name="Title 2"/>
          <p:cNvSpPr>
            <a:spLocks noGrp="1"/>
          </p:cNvSpPr>
          <p:nvPr>
            <p:ph type="title"/>
          </p:nvPr>
        </p:nvSpPr>
        <p:spPr/>
        <p:txBody>
          <a:bodyPr/>
          <a:lstStyle/>
          <a:p>
            <a:r>
              <a:rPr dirty="0" lang="en-US"/>
              <a:t>Material Compositing</a:t>
            </a:r>
          </a:p>
        </p:txBody>
      </p:sp>
      <p:sp>
        <p:nvSpPr>
          <p:cNvPr id="23" name="Rectangle 22"/>
          <p:cNvSpPr/>
          <p:nvPr/>
        </p:nvSpPr>
        <p:spPr bwMode="auto">
          <a:xfrm>
            <a:off x="6741040" y="1193062"/>
            <a:ext cx="841132" cy="133345"/>
          </a:xfrm>
          <a:prstGeom prst="rect">
            <a:avLst/>
          </a:prstGeom>
          <a:solidFill>
            <a:schemeClr val="accent3">
              <a:alpha val="39000"/>
            </a:schemeClr>
          </a:solidFill>
          <a:ln w="12700">
            <a:solidFill>
              <a:srgbClr val="92D050"/>
            </a:solidFill>
          </a:ln>
          <a:effectLst/>
        </p:spPr>
        <p:txBody>
          <a:bodyPr/>
          <a:lstStyle/>
          <a:p>
            <a:pPr algn="ctr"/>
            <a:endParaRPr baseline="-25000" dirty="0" lang="en-US" sz="3600">
              <a:latin typeface="+mj-lt"/>
            </a:endParaRPr>
          </a:p>
        </p:txBody>
      </p:sp>
      <p:sp>
        <p:nvSpPr>
          <p:cNvPr id="31" name="Rectangle 30"/>
          <p:cNvSpPr/>
          <p:nvPr/>
        </p:nvSpPr>
        <p:spPr bwMode="auto">
          <a:xfrm>
            <a:off x="152400" y="730147"/>
            <a:ext cx="2514600"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2" name="Title 1"/>
          <p:cNvSpPr txBox="1">
            <a:spLocks/>
          </p:cNvSpPr>
          <p:nvPr/>
        </p:nvSpPr>
        <p:spPr>
          <a:xfrm>
            <a:off x="225669" y="618972"/>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defRPr/>
            </a:pPr>
            <a:r>
              <a:rPr dirty="0" lang="en-US" sz="1400">
                <a:latin charset="0" panose="020B0604030504040204" pitchFamily="34" typeface="Verdana"/>
                <a:ea charset="0" panose="020B0604030504040204" pitchFamily="34" typeface="Verdana"/>
                <a:cs charset="0" panose="020B0604030504040204" pitchFamily="34" typeface="Verdana"/>
              </a:rPr>
              <a:t>mtt_brass_polished_075</a:t>
            </a:r>
          </a:p>
        </p:txBody>
      </p:sp>
      <p:cxnSp>
        <p:nvCxnSpPr>
          <p:cNvPr id="19" name="Straight Arrow Connector 18"/>
          <p:cNvCxnSpPr/>
          <p:nvPr/>
        </p:nvCxnSpPr>
        <p:spPr>
          <a:xfrm>
            <a:off x="1355565" y="1123950"/>
            <a:ext cx="990600" cy="990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8083" y="730147"/>
            <a:ext cx="1043365" cy="1043365"/>
          </a:xfrm>
          <a:prstGeom prst="rect">
            <a:avLst/>
          </a:prstGeom>
          <a:ln w="12700">
            <a:solidFill>
              <a:schemeClr val="bg1"/>
            </a:solidFill>
          </a:ln>
          <a:effectLst>
            <a:outerShdw algn="ctr" blurRad="50800" dir="5400000" dist="50800" rotWithShape="0">
              <a:schemeClr val="tx1">
                <a:alpha val="40000"/>
              </a:schemeClr>
            </a:outerShdw>
          </a:effectLst>
        </p:spPr>
      </p:pic>
      <p:cxnSp>
        <p:nvCxnSpPr>
          <p:cNvPr id="8" name="Straight Arrow Connector 7"/>
          <p:cNvCxnSpPr>
            <a:stCxn id="13" idx="3"/>
          </p:cNvCxnSpPr>
          <p:nvPr/>
        </p:nvCxnSpPr>
        <p:spPr>
          <a:xfrm flipV="1">
            <a:off x="6181448" y="1251829"/>
            <a:ext cx="524152" cy="1"/>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429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2"/>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23"/>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31"/>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36"/>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37"/>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19"/>
                                        </p:tgtEl>
                                        <p:attrNameLst>
                                          <p:attrName>style.visibility</p:attrName>
                                        </p:attrNameLst>
                                      </p:cBhvr>
                                      <p:to>
                                        <p:strVal val="visible"/>
                                      </p:to>
                                    </p:set>
                                  </p:childTnLst>
                                </p:cTn>
                              </p:par>
                              <p:par>
                                <p:cTn fill="hold" id="17" nodeType="withEffect" presetClass="entr" presetID="1" presetSubtype="0">
                                  <p:stCondLst>
                                    <p:cond delay="0"/>
                                  </p:stCondLst>
                                  <p:childTnLst>
                                    <p:set>
                                      <p:cBhvr>
                                        <p:cTn dur="1" fill="hold" id="18">
                                          <p:stCondLst>
                                            <p:cond delay="0"/>
                                          </p:stCondLst>
                                        </p:cTn>
                                        <p:tgtEl>
                                          <p:spTgt spid="13"/>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6"/>
      <p:bldP grpId="0" spid="37"/>
      <p:bldP animBg="1" grpId="0" spid="23"/>
      <p:bldP animBg="1" grpId="0" spid="31"/>
      <p:bldP grpId="0" spid="32"/>
    </p:bldLst>
  </p:timing>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11111"/>
          <a:stretch/>
        </p:blipFill>
        <p:spPr>
          <a:xfrm>
            <a:off x="0" y="666751"/>
            <a:ext cx="9143991" cy="4495799"/>
          </a:xfrm>
          <a:prstGeom prst="rect">
            <a:avLst/>
          </a:prstGeom>
          <a:solidFill>
            <a:schemeClr val="tx1">
              <a:alpha val="16000"/>
            </a:schemeClr>
          </a:solidFill>
          <a:ln w="12700">
            <a:noFill/>
          </a:ln>
          <a:effectLst/>
        </p:spPr>
      </p:pic>
      <p:sp>
        <p:nvSpPr>
          <p:cNvPr id="36" name="Rectangle 35"/>
          <p:cNvSpPr/>
          <p:nvPr/>
        </p:nvSpPr>
        <p:spPr bwMode="auto">
          <a:xfrm>
            <a:off x="-76200" y="3749512"/>
            <a:ext cx="9296400" cy="305633"/>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7" name="Title 1"/>
          <p:cNvSpPr txBox="1">
            <a:spLocks/>
          </p:cNvSpPr>
          <p:nvPr/>
        </p:nvSpPr>
        <p:spPr>
          <a:xfrm>
            <a:off x="-1245409" y="3633719"/>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Base Derived Template</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8010"/>
          <a:stretch/>
        </p:blipFill>
        <p:spPr>
          <a:xfrm>
            <a:off x="6600825" y="659662"/>
            <a:ext cx="2543175" cy="4731488"/>
          </a:xfrm>
          <a:prstGeom prst="rect">
            <a:avLst/>
          </a:prstGeom>
        </p:spPr>
      </p:pic>
      <p:sp>
        <p:nvSpPr>
          <p:cNvPr id="16" name="Rectangle 15"/>
          <p:cNvSpPr/>
          <p:nvPr/>
        </p:nvSpPr>
        <p:spPr bwMode="auto">
          <a:xfrm>
            <a:off x="-76200" y="-248690"/>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7" name="Title 2"/>
          <p:cNvSpPr>
            <a:spLocks noGrp="1"/>
          </p:cNvSpPr>
          <p:nvPr>
            <p:ph type="title"/>
          </p:nvPr>
        </p:nvSpPr>
        <p:spPr/>
        <p:txBody>
          <a:bodyPr/>
          <a:lstStyle/>
          <a:p>
            <a:r>
              <a:rPr dirty="0" lang="en-US"/>
              <a:t>Material Compositing</a:t>
            </a:r>
          </a:p>
        </p:txBody>
      </p:sp>
      <p:sp>
        <p:nvSpPr>
          <p:cNvPr id="23" name="Rectangle 22"/>
          <p:cNvSpPr/>
          <p:nvPr/>
        </p:nvSpPr>
        <p:spPr bwMode="auto">
          <a:xfrm>
            <a:off x="6741040" y="1193062"/>
            <a:ext cx="841132" cy="133345"/>
          </a:xfrm>
          <a:prstGeom prst="rect">
            <a:avLst/>
          </a:prstGeom>
          <a:solidFill>
            <a:schemeClr val="accent3">
              <a:alpha val="39000"/>
            </a:schemeClr>
          </a:solidFill>
          <a:ln w="12700">
            <a:solidFill>
              <a:srgbClr val="92D050"/>
            </a:solidFill>
          </a:ln>
          <a:effectLst/>
        </p:spPr>
        <p:txBody>
          <a:bodyPr/>
          <a:lstStyle/>
          <a:p>
            <a:pPr algn="ctr"/>
            <a:endParaRPr baseline="-25000" dirty="0" lang="en-US" sz="3600">
              <a:latin typeface="+mj-lt"/>
            </a:endParaRPr>
          </a:p>
        </p:txBody>
      </p:sp>
      <p:sp>
        <p:nvSpPr>
          <p:cNvPr id="31" name="Rectangle 30"/>
          <p:cNvSpPr/>
          <p:nvPr/>
        </p:nvSpPr>
        <p:spPr bwMode="auto">
          <a:xfrm>
            <a:off x="380999" y="811896"/>
            <a:ext cx="2754929"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2" name="Title 1"/>
          <p:cNvSpPr txBox="1">
            <a:spLocks/>
          </p:cNvSpPr>
          <p:nvPr/>
        </p:nvSpPr>
        <p:spPr>
          <a:xfrm>
            <a:off x="454269" y="700721"/>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defRPr/>
            </a:pPr>
            <a:r>
              <a:rPr dirty="0" lang="en-US" sz="1200">
                <a:latin charset="0" panose="020B0604030504040204" pitchFamily="34" typeface="Verdana"/>
                <a:ea charset="0" panose="020B0604030504040204" pitchFamily="34" typeface="Verdana"/>
                <a:cs charset="0" panose="020B0604030504040204" pitchFamily="34" typeface="Verdana"/>
              </a:rPr>
              <a:t>mtt_brass_polished_075</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16"/>
          <a:stretch/>
        </p:blipFill>
        <p:spPr>
          <a:xfrm>
            <a:off x="381843" y="1144392"/>
            <a:ext cx="2754086" cy="3832388"/>
          </a:xfrm>
          <a:prstGeom prst="rect">
            <a:avLst/>
          </a:prstGeom>
          <a:ln w="6350">
            <a:solidFill>
              <a:schemeClr val="tx1">
                <a:alpha val="40000"/>
              </a:schemeClr>
            </a:solidFill>
          </a:ln>
          <a:effectLst>
            <a:outerShdw algn="ctr" blurRad="50800" dir="5400000" dist="50800" rotWithShape="0">
              <a:schemeClr val="tx1">
                <a:alpha val="40000"/>
              </a:schemeClr>
            </a:outerShdw>
          </a:effectLst>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b="-16"/>
          <a:stretch/>
        </p:blipFill>
        <p:spPr>
          <a:xfrm>
            <a:off x="3325620" y="1144392"/>
            <a:ext cx="2754085" cy="3832388"/>
          </a:xfrm>
          <a:prstGeom prst="rect">
            <a:avLst/>
          </a:prstGeom>
          <a:ln w="6350">
            <a:solidFill>
              <a:schemeClr val="tx1">
                <a:alpha val="40000"/>
              </a:schemeClr>
            </a:solidFill>
          </a:ln>
          <a:effectLst>
            <a:outerShdw algn="ctr" blurRad="50800" dir="5400000" dist="50800" rotWithShape="0">
              <a:schemeClr val="tx1">
                <a:alpha val="40000"/>
              </a:schemeClr>
            </a:outerShdw>
          </a:effectLst>
        </p:spPr>
      </p:pic>
      <p:sp>
        <p:nvSpPr>
          <p:cNvPr id="18" name="Right Arrow 17"/>
          <p:cNvSpPr/>
          <p:nvPr/>
        </p:nvSpPr>
        <p:spPr>
          <a:xfrm>
            <a:off x="2606313" y="1846460"/>
            <a:ext cx="1210969" cy="490671"/>
          </a:xfrm>
          <a:prstGeom prst="rightArrow">
            <a:avLst/>
          </a:prstGeom>
          <a:solidFill>
            <a:schemeClr val="bg1">
              <a:lumMod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9" name="Rectangle 18"/>
          <p:cNvSpPr/>
          <p:nvPr/>
        </p:nvSpPr>
        <p:spPr bwMode="auto">
          <a:xfrm>
            <a:off x="390742" y="1315843"/>
            <a:ext cx="1030519" cy="142382"/>
          </a:xfrm>
          <a:prstGeom prst="rect">
            <a:avLst/>
          </a:prstGeom>
          <a:solidFill>
            <a:schemeClr val="accent3">
              <a:alpha val="39000"/>
            </a:schemeClr>
          </a:solidFill>
          <a:ln w="12700">
            <a:solidFill>
              <a:srgbClr val="92D050"/>
            </a:solidFill>
          </a:ln>
          <a:effectLst/>
        </p:spPr>
        <p:txBody>
          <a:bodyPr/>
          <a:lstStyle/>
          <a:p>
            <a:pPr algn="ctr" eaLnBrk="1" hangingPunct="1">
              <a:defRPr/>
            </a:pPr>
            <a:endParaRPr baseline="-25000" dirty="0" lang="en-US" sz="3600">
              <a:latin typeface="+mj-lt"/>
            </a:endParaRPr>
          </a:p>
        </p:txBody>
      </p:sp>
      <p:sp>
        <p:nvSpPr>
          <p:cNvPr id="21" name="Rectangle 20"/>
          <p:cNvSpPr/>
          <p:nvPr/>
        </p:nvSpPr>
        <p:spPr bwMode="auto">
          <a:xfrm>
            <a:off x="3325620" y="1142636"/>
            <a:ext cx="1859255" cy="115793"/>
          </a:xfrm>
          <a:prstGeom prst="rect">
            <a:avLst/>
          </a:prstGeom>
          <a:solidFill>
            <a:schemeClr val="accent3">
              <a:alpha val="39000"/>
            </a:schemeClr>
          </a:solidFill>
          <a:ln w="12700">
            <a:solidFill>
              <a:srgbClr val="92D050"/>
            </a:solidFill>
          </a:ln>
          <a:effectLst/>
        </p:spPr>
        <p:txBody>
          <a:bodyPr/>
          <a:lstStyle/>
          <a:p>
            <a:pPr algn="ctr" eaLnBrk="1" hangingPunct="1">
              <a:defRPr/>
            </a:pPr>
            <a:endParaRPr baseline="-25000" dirty="0" lang="en-US" sz="3600">
              <a:latin typeface="+mj-lt"/>
            </a:endParaRPr>
          </a:p>
        </p:txBody>
      </p:sp>
      <p:sp>
        <p:nvSpPr>
          <p:cNvPr id="22" name="Rectangle 21"/>
          <p:cNvSpPr/>
          <p:nvPr/>
        </p:nvSpPr>
        <p:spPr bwMode="auto">
          <a:xfrm>
            <a:off x="3311380" y="814505"/>
            <a:ext cx="2768326"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24" name="Title 1"/>
          <p:cNvSpPr txBox="1">
            <a:spLocks/>
          </p:cNvSpPr>
          <p:nvPr/>
        </p:nvSpPr>
        <p:spPr>
          <a:xfrm>
            <a:off x="3384649" y="703330"/>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defRPr/>
            </a:pPr>
            <a:r>
              <a:rPr dirty="0" err="1" lang="en-US" sz="1200">
                <a:latin charset="0" panose="020B0604030504040204" pitchFamily="34" typeface="Verdana"/>
                <a:ea charset="0" panose="020B0604030504040204" pitchFamily="34" typeface="Verdana"/>
                <a:cs charset="0" panose="020B0604030504040204" pitchFamily="34" typeface="Verdana"/>
              </a:rPr>
              <a:t>cmn_brass_a_tile_spotted_dark</a:t>
            </a:r>
            <a:endParaRPr dirty="0" lang="en-US" sz="1200">
              <a:latin charset="0" panose="020B0604030504040204" pitchFamily="34" typeface="Verdana"/>
              <a:ea charset="0" panose="020B0604030504040204" pitchFamily="34" typeface="Verdana"/>
              <a:cs charset="0" panose="020B0604030504040204" pitchFamily="34" typeface="Verdana"/>
            </a:endParaRPr>
          </a:p>
        </p:txBody>
      </p:sp>
      <p:sp>
        <p:nvSpPr>
          <p:cNvPr id="25" name="Rectangle 24"/>
          <p:cNvSpPr/>
          <p:nvPr/>
        </p:nvSpPr>
        <p:spPr bwMode="auto">
          <a:xfrm>
            <a:off x="8915399" y="3156743"/>
            <a:ext cx="155323" cy="253207"/>
          </a:xfrm>
          <a:prstGeom prst="rect">
            <a:avLst/>
          </a:prstGeom>
          <a:solidFill>
            <a:schemeClr val="accent3">
              <a:alpha val="39000"/>
            </a:schemeClr>
          </a:solidFill>
          <a:ln w="12700">
            <a:solidFill>
              <a:srgbClr val="92D050"/>
            </a:solidFill>
          </a:ln>
          <a:effectLst/>
        </p:spPr>
        <p:txBody>
          <a:bodyPr/>
          <a:lstStyle/>
          <a:p>
            <a:pPr algn="ctr"/>
            <a:endParaRPr baseline="-25000" dirty="0" lang="en-US" sz="3600">
              <a:latin typeface="+mj-lt"/>
            </a:endParaRPr>
          </a:p>
        </p:txBody>
      </p:sp>
      <p:sp>
        <p:nvSpPr>
          <p:cNvPr id="28" name="Rectangle 27"/>
          <p:cNvSpPr/>
          <p:nvPr/>
        </p:nvSpPr>
        <p:spPr bwMode="auto">
          <a:xfrm>
            <a:off x="8915398" y="3943350"/>
            <a:ext cx="155324" cy="111795"/>
          </a:xfrm>
          <a:prstGeom prst="rect">
            <a:avLst/>
          </a:prstGeom>
          <a:solidFill>
            <a:schemeClr val="accent3">
              <a:alpha val="39000"/>
            </a:schemeClr>
          </a:solidFill>
          <a:ln w="12700">
            <a:solidFill>
              <a:srgbClr val="92D050"/>
            </a:solidFill>
          </a:ln>
          <a:effectLst/>
        </p:spPr>
        <p:txBody>
          <a:bodyPr/>
          <a:lstStyle/>
          <a:p>
            <a:pPr algn="ctr"/>
            <a:endParaRPr baseline="-25000" dirty="0" lang="en-US" sz="3600">
              <a:latin typeface="+mj-lt"/>
            </a:endParaRPr>
          </a:p>
        </p:txBody>
      </p:sp>
    </p:spTree>
    <p:extLst>
      <p:ext uri="{BB962C8B-B14F-4D97-AF65-F5344CB8AC3E}">
        <p14:creationId xmlns:p14="http://schemas.microsoft.com/office/powerpoint/2010/main" val="1818612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69" name="Picture 68"/>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0" y="666750"/>
            <a:ext cx="8229589" cy="4495800"/>
          </a:xfrm>
          <a:prstGeom prst="rect">
            <a:avLst/>
          </a:prstGeom>
          <a:effectLst/>
        </p:spPr>
      </p:pic>
      <p:sp>
        <p:nvSpPr>
          <p:cNvPr id="70" name="Rectangle 69"/>
          <p:cNvSpPr/>
          <p:nvPr/>
        </p:nvSpPr>
        <p:spPr bwMode="auto">
          <a:xfrm>
            <a:off x="-76200" y="3749512"/>
            <a:ext cx="8390598" cy="305633"/>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73" name="Title 1"/>
          <p:cNvSpPr txBox="1">
            <a:spLocks/>
          </p:cNvSpPr>
          <p:nvPr/>
        </p:nvSpPr>
        <p:spPr>
          <a:xfrm>
            <a:off x="-1245409" y="3633719"/>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Base Derived Template</a:t>
            </a: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b="25"/>
          <a:stretch/>
        </p:blipFill>
        <p:spPr>
          <a:xfrm>
            <a:off x="6600815" y="658333"/>
            <a:ext cx="2543175" cy="4504217"/>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0" y="666750"/>
            <a:ext cx="8229589" cy="4495800"/>
          </a:xfrm>
          <a:prstGeom prst="rect">
            <a:avLst/>
          </a:prstGeom>
          <a:effectLst/>
        </p:spPr>
      </p:pic>
      <p:sp>
        <p:nvSpPr>
          <p:cNvPr id="34" name="Rectangle 33"/>
          <p:cNvSpPr/>
          <p:nvPr/>
        </p:nvSpPr>
        <p:spPr bwMode="auto">
          <a:xfrm>
            <a:off x="-76200" y="3749031"/>
            <a:ext cx="8390598" cy="306114"/>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5" name="Title 1"/>
          <p:cNvSpPr txBox="1">
            <a:spLocks/>
          </p:cNvSpPr>
          <p:nvPr/>
        </p:nvSpPr>
        <p:spPr>
          <a:xfrm>
            <a:off x="-1245409" y="3633238"/>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Composite Layer 1</a:t>
            </a: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b="46"/>
          <a:stretch/>
        </p:blipFill>
        <p:spPr>
          <a:xfrm>
            <a:off x="6600825" y="659295"/>
            <a:ext cx="2543175" cy="4503255"/>
          </a:xfrm>
          <a:prstGeom prst="rect">
            <a:avLst/>
          </a:prstGeom>
        </p:spPr>
      </p:pic>
      <p:sp>
        <p:nvSpPr>
          <p:cNvPr id="16" name="Rectangle 15"/>
          <p:cNvSpPr/>
          <p:nvPr/>
        </p:nvSpPr>
        <p:spPr bwMode="auto">
          <a:xfrm>
            <a:off x="-76200" y="-248690"/>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7" name="Title 2"/>
          <p:cNvSpPr>
            <a:spLocks noGrp="1"/>
          </p:cNvSpPr>
          <p:nvPr>
            <p:ph type="title"/>
          </p:nvPr>
        </p:nvSpPr>
        <p:spPr/>
        <p:txBody>
          <a:bodyPr/>
          <a:lstStyle/>
          <a:p>
            <a:r>
              <a:rPr dirty="0" lang="en-US"/>
              <a:t>Material Compositing</a:t>
            </a:r>
          </a:p>
        </p:txBody>
      </p:sp>
      <p:sp>
        <p:nvSpPr>
          <p:cNvPr id="23" name="Rectangle 22"/>
          <p:cNvSpPr/>
          <p:nvPr/>
        </p:nvSpPr>
        <p:spPr bwMode="auto">
          <a:xfrm>
            <a:off x="6708530" y="3732598"/>
            <a:ext cx="2388784" cy="574252"/>
          </a:xfrm>
          <a:prstGeom prst="rect">
            <a:avLst/>
          </a:prstGeom>
          <a:solidFill>
            <a:schemeClr val="accent3">
              <a:alpha val="15000"/>
            </a:schemeClr>
          </a:solidFill>
          <a:ln w="12700">
            <a:solidFill>
              <a:srgbClr val="92D050">
                <a:alpha val="53000"/>
              </a:srgbClr>
            </a:solidFill>
          </a:ln>
          <a:effectLst/>
        </p:spPr>
        <p:txBody>
          <a:bodyPr/>
          <a:lstStyle/>
          <a:p>
            <a:pPr algn="ctr"/>
            <a:endParaRPr baseline="-25000" dirty="0" lang="en-US" sz="3600">
              <a:latin typeface="+mj-lt"/>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8530" y="825028"/>
            <a:ext cx="2338822" cy="2338822"/>
          </a:xfrm>
          <a:prstGeom prst="rect">
            <a:avLst/>
          </a:prstGeom>
          <a:ln w="12700">
            <a:solidFill>
              <a:schemeClr val="bg1"/>
            </a:solidFill>
          </a:ln>
          <a:effectLst>
            <a:outerShdw algn="ctr" blurRad="50800" dir="5400000" dist="50800" rotWithShape="0">
              <a:schemeClr val="tx1">
                <a:alpha val="40000"/>
              </a:schemeClr>
            </a:outerShdw>
          </a:effectLst>
        </p:spPr>
      </p:pic>
      <p:cxnSp>
        <p:nvCxnSpPr>
          <p:cNvPr id="14" name="Elbow Connector 13"/>
          <p:cNvCxnSpPr>
            <a:stCxn id="71" idx="2"/>
          </p:cNvCxnSpPr>
          <p:nvPr/>
        </p:nvCxnSpPr>
        <p:spPr>
          <a:xfrm rot="5400000">
            <a:off x="7099207" y="3226124"/>
            <a:ext cx="835961" cy="721508"/>
          </a:xfrm>
          <a:prstGeom prst="bentConnector3">
            <a:avLst>
              <a:gd fmla="val 50000" name="adj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6708530" y="2844849"/>
            <a:ext cx="2338822"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72" name="Title 1"/>
          <p:cNvSpPr txBox="1">
            <a:spLocks/>
          </p:cNvSpPr>
          <p:nvPr/>
        </p:nvSpPr>
        <p:spPr>
          <a:xfrm>
            <a:off x="6781799" y="2733674"/>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defRPr/>
            </a:pPr>
            <a:r>
              <a:rPr dirty="0" lang="en-US" sz="1400">
                <a:latin charset="0" panose="020B0604030504040204" pitchFamily="34" typeface="Verdana"/>
                <a:ea charset="0" panose="020B0604030504040204" pitchFamily="34" typeface="Verdana"/>
                <a:cs charset="0" panose="020B0604030504040204" pitchFamily="34" typeface="Verdana"/>
              </a:rPr>
              <a:t>generic variation mask</a:t>
            </a:r>
          </a:p>
        </p:txBody>
      </p:sp>
      <p:cxnSp>
        <p:nvCxnSpPr>
          <p:cNvPr id="20" name="Straight Arrow Connector 19"/>
          <p:cNvCxnSpPr/>
          <p:nvPr/>
        </p:nvCxnSpPr>
        <p:spPr>
          <a:xfrm>
            <a:off x="1355565" y="1428750"/>
            <a:ext cx="990600" cy="990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947912" y="1428750"/>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752600" y="1015020"/>
            <a:ext cx="2514600"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27" name="Title 1"/>
          <p:cNvSpPr txBox="1">
            <a:spLocks/>
          </p:cNvSpPr>
          <p:nvPr/>
        </p:nvSpPr>
        <p:spPr>
          <a:xfrm>
            <a:off x="1825869" y="903845"/>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defRPr/>
            </a:pPr>
            <a:r>
              <a:rPr dirty="0" lang="en-US" sz="1400">
                <a:latin charset="0" panose="020B0604030504040204" pitchFamily="34" typeface="Verdana"/>
                <a:ea charset="0" panose="020B0604030504040204" pitchFamily="34" typeface="Verdana"/>
                <a:cs charset="0" panose="020B0604030504040204" pitchFamily="34" typeface="Verdana"/>
              </a:rPr>
              <a:t>mtt_brass_polished_050</a:t>
            </a:r>
          </a:p>
        </p:txBody>
      </p: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5822" y="4602156"/>
            <a:ext cx="525870" cy="525870"/>
          </a:xfrm>
          <a:prstGeom prst="rect">
            <a:avLst/>
          </a:prstGeom>
          <a:ln w="12700">
            <a:solidFill>
              <a:schemeClr val="bg1"/>
            </a:solidFill>
          </a:ln>
          <a:effectLst>
            <a:outerShdw algn="ctr" blurRad="50800" dir="5400000" dist="50800" rotWithShape="0">
              <a:schemeClr val="tx1">
                <a:alpha val="40000"/>
              </a:schemeClr>
            </a:outerShdw>
          </a:effectLst>
        </p:spPr>
      </p:pic>
      <p:cxnSp>
        <p:nvCxnSpPr>
          <p:cNvPr id="33" name="Elbow Connector 32"/>
          <p:cNvCxnSpPr>
            <a:stCxn id="32" idx="1"/>
          </p:cNvCxnSpPr>
          <p:nvPr/>
        </p:nvCxnSpPr>
        <p:spPr>
          <a:xfrm rot="10800000">
            <a:off x="7156436" y="4248153"/>
            <a:ext cx="329387" cy="616939"/>
          </a:xfrm>
          <a:prstGeom prst="bentConnector2">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1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18"/>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35"/>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34"/>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23"/>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21"/>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27"/>
                                        </p:tgtEl>
                                        <p:attrNameLst>
                                          <p:attrName>style.visibility</p:attrName>
                                        </p:attrNameLst>
                                      </p:cBhvr>
                                      <p:to>
                                        <p:strVal val="visible"/>
                                      </p:to>
                                    </p:set>
                                  </p:childTnLst>
                                </p:cTn>
                              </p:par>
                              <p:par>
                                <p:cTn fill="hold" grpId="0" id="19" nodeType="withEffect" presetClass="entr" presetID="1" presetSubtype="0">
                                  <p:stCondLst>
                                    <p:cond delay="0"/>
                                  </p:stCondLst>
                                  <p:childTnLst>
                                    <p:set>
                                      <p:cBhvr>
                                        <p:cTn dur="1" fill="hold" id="20">
                                          <p:stCondLst>
                                            <p:cond delay="0"/>
                                          </p:stCondLst>
                                        </p:cTn>
                                        <p:tgtEl>
                                          <p:spTgt spid="25"/>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32"/>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33"/>
                                        </p:tgtEl>
                                        <p:attrNameLst>
                                          <p:attrName>style.visibility</p:attrName>
                                        </p:attrNameLst>
                                      </p:cBhvr>
                                      <p:to>
                                        <p:strVal val="visible"/>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 presetSubtype="0">
                                  <p:stCondLst>
                                    <p:cond delay="0"/>
                                  </p:stCondLst>
                                  <p:childTnLst>
                                    <p:set>
                                      <p:cBhvr>
                                        <p:cTn dur="1" fill="hold" id="28">
                                          <p:stCondLst>
                                            <p:cond delay="0"/>
                                          </p:stCondLst>
                                        </p:cTn>
                                        <p:tgtEl>
                                          <p:spTgt spid="4"/>
                                        </p:tgtEl>
                                        <p:attrNameLst>
                                          <p:attrName>style.visibility</p:attrName>
                                        </p:attrNameLst>
                                      </p:cBhvr>
                                      <p:to>
                                        <p:strVal val="visible"/>
                                      </p:to>
                                    </p:set>
                                  </p:childTnLst>
                                </p:cTn>
                              </p:par>
                              <p:par>
                                <p:cTn fill="hold"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72"/>
                                        </p:tgtEl>
                                        <p:attrNameLst>
                                          <p:attrName>style.visibility</p:attrName>
                                        </p:attrNameLst>
                                      </p:cBhvr>
                                      <p:to>
                                        <p:strVal val="visible"/>
                                      </p:to>
                                    </p:set>
                                  </p:childTnLst>
                                </p:cTn>
                              </p:par>
                              <p:par>
                                <p:cTn fill="hold" grpId="0" id="33" nodeType="withEffect" presetClass="entr" presetID="1" presetSubtype="0">
                                  <p:stCondLst>
                                    <p:cond delay="0"/>
                                  </p:stCondLst>
                                  <p:childTnLst>
                                    <p:set>
                                      <p:cBhvr>
                                        <p:cTn dur="1" fill="hold" id="34">
                                          <p:stCondLst>
                                            <p:cond delay="0"/>
                                          </p:stCondLst>
                                        </p:cTn>
                                        <p:tgtEl>
                                          <p:spTgt spid="7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35"/>
      <p:bldP animBg="1" grpId="0" spid="23"/>
      <p:bldP animBg="1" grpId="0" spid="71"/>
      <p:bldP grpId="0" spid="72"/>
      <p:bldP animBg="1" grpId="0" spid="25"/>
      <p:bldP grpId="0" spid="27"/>
    </p:bldLst>
  </p:timing>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0" y="666750"/>
            <a:ext cx="8229579" cy="4495800"/>
          </a:xfrm>
          <a:prstGeom prst="rect">
            <a:avLst/>
          </a:prstGeom>
          <a:effectLst/>
        </p:spPr>
      </p:pic>
      <p:sp>
        <p:nvSpPr>
          <p:cNvPr id="34" name="Rectangle 33"/>
          <p:cNvSpPr/>
          <p:nvPr/>
        </p:nvSpPr>
        <p:spPr bwMode="auto">
          <a:xfrm>
            <a:off x="-173650" y="3749031"/>
            <a:ext cx="9296400" cy="306114"/>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5" name="Title 1"/>
          <p:cNvSpPr txBox="1">
            <a:spLocks/>
          </p:cNvSpPr>
          <p:nvPr/>
        </p:nvSpPr>
        <p:spPr>
          <a:xfrm>
            <a:off x="-1245409" y="3633238"/>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Composite Layer 2</a:t>
            </a:r>
          </a:p>
        </p:txBody>
      </p:sp>
      <p:sp>
        <p:nvSpPr>
          <p:cNvPr id="16" name="Rectangle 15"/>
          <p:cNvSpPr/>
          <p:nvPr/>
        </p:nvSpPr>
        <p:spPr bwMode="auto">
          <a:xfrm>
            <a:off x="-76200" y="-248690"/>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7" name="Title 2"/>
          <p:cNvSpPr>
            <a:spLocks noGrp="1"/>
          </p:cNvSpPr>
          <p:nvPr>
            <p:ph type="title"/>
          </p:nvPr>
        </p:nvSpPr>
        <p:spPr/>
        <p:txBody>
          <a:bodyPr/>
          <a:lstStyle/>
          <a:p>
            <a:r>
              <a:rPr dirty="0" lang="en-US"/>
              <a:t>Material Compositing</a:t>
            </a: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b="46"/>
          <a:stretch/>
        </p:blipFill>
        <p:spPr>
          <a:xfrm>
            <a:off x="6600825" y="659295"/>
            <a:ext cx="2543175" cy="4503255"/>
          </a:xfrm>
          <a:prstGeom prst="rect">
            <a:avLst/>
          </a:prstGeom>
        </p:spPr>
      </p:pic>
      <p:sp>
        <p:nvSpPr>
          <p:cNvPr id="21" name="Rectangle 20"/>
          <p:cNvSpPr/>
          <p:nvPr/>
        </p:nvSpPr>
        <p:spPr bwMode="auto">
          <a:xfrm>
            <a:off x="6705600" y="3853280"/>
            <a:ext cx="2388784" cy="637104"/>
          </a:xfrm>
          <a:prstGeom prst="rect">
            <a:avLst/>
          </a:prstGeom>
          <a:solidFill>
            <a:schemeClr val="accent3">
              <a:alpha val="15000"/>
            </a:schemeClr>
          </a:solidFill>
          <a:ln w="12700">
            <a:solidFill>
              <a:srgbClr val="92D050">
                <a:alpha val="53000"/>
              </a:srgbClr>
            </a:solidFill>
          </a:ln>
          <a:effectLst/>
        </p:spPr>
        <p:txBody>
          <a:bodyPr/>
          <a:lstStyle/>
          <a:p>
            <a:pPr algn="ctr"/>
            <a:endParaRPr baseline="-25000" dirty="0" lang="en-US" sz="3600">
              <a:latin typeface="+mj-lt"/>
            </a:endParaRPr>
          </a:p>
        </p:txBody>
      </p:sp>
      <p:sp>
        <p:nvSpPr>
          <p:cNvPr id="22" name="Rectangle 21"/>
          <p:cNvSpPr/>
          <p:nvPr/>
        </p:nvSpPr>
        <p:spPr bwMode="auto">
          <a:xfrm>
            <a:off x="3447511" y="1069711"/>
            <a:ext cx="2514600"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24" name="Title 1"/>
          <p:cNvSpPr txBox="1">
            <a:spLocks/>
          </p:cNvSpPr>
          <p:nvPr/>
        </p:nvSpPr>
        <p:spPr>
          <a:xfrm>
            <a:off x="3520780" y="958536"/>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defRPr/>
            </a:pPr>
            <a:r>
              <a:rPr dirty="0" lang="en-US" sz="1400">
                <a:latin charset="0" panose="020B0604030504040204" pitchFamily="34" typeface="Verdana"/>
                <a:ea charset="0" panose="020B0604030504040204" pitchFamily="34" typeface="Verdana"/>
                <a:cs charset="0" panose="020B0604030504040204" pitchFamily="34" typeface="Verdana"/>
              </a:rPr>
              <a:t>mtt_brass_polished_025</a:t>
            </a: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530" y="825028"/>
            <a:ext cx="2338822" cy="2338822"/>
          </a:xfrm>
          <a:prstGeom prst="rect">
            <a:avLst/>
          </a:prstGeom>
          <a:ln w="12700">
            <a:solidFill>
              <a:schemeClr val="bg1"/>
            </a:solidFill>
          </a:ln>
          <a:effectLst>
            <a:outerShdw algn="ctr" blurRad="50800" dir="5400000" dist="50800" rotWithShape="0">
              <a:schemeClr val="tx1">
                <a:alpha val="40000"/>
              </a:schemeClr>
            </a:outerShdw>
          </a:effectLst>
        </p:spPr>
      </p:pic>
      <p:cxnSp>
        <p:nvCxnSpPr>
          <p:cNvPr id="28" name="Elbow Connector 27"/>
          <p:cNvCxnSpPr>
            <a:stCxn id="29" idx="2"/>
          </p:cNvCxnSpPr>
          <p:nvPr/>
        </p:nvCxnSpPr>
        <p:spPr>
          <a:xfrm rot="5400000">
            <a:off x="7045768" y="3280971"/>
            <a:ext cx="944246" cy="720100"/>
          </a:xfrm>
          <a:prstGeom prst="bentConnector3">
            <a:avLst>
              <a:gd fmla="val 50000" name="adj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6708530" y="2844849"/>
            <a:ext cx="2338822"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cxnSp>
        <p:nvCxnSpPr>
          <p:cNvPr id="23" name="Straight Arrow Connector 22"/>
          <p:cNvCxnSpPr/>
          <p:nvPr/>
        </p:nvCxnSpPr>
        <p:spPr>
          <a:xfrm>
            <a:off x="1355565" y="1428750"/>
            <a:ext cx="990600" cy="990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947912" y="1428750"/>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520780" y="1504950"/>
            <a:ext cx="1104900" cy="9144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itle 1"/>
          <p:cNvSpPr txBox="1">
            <a:spLocks/>
          </p:cNvSpPr>
          <p:nvPr/>
        </p:nvSpPr>
        <p:spPr>
          <a:xfrm>
            <a:off x="6234111" y="2733674"/>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400">
                <a:latin charset="0" panose="020B0604030504040204" pitchFamily="34" typeface="Verdana"/>
                <a:ea charset="0" panose="020B0604030504040204" pitchFamily="34" typeface="Verdana"/>
                <a:cs charset="0" panose="020B0604030504040204" pitchFamily="34" typeface="Verdana"/>
              </a:rPr>
              <a:t>smudges mask</a:t>
            </a: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5822" y="4602156"/>
            <a:ext cx="525870" cy="525870"/>
          </a:xfrm>
          <a:prstGeom prst="rect">
            <a:avLst/>
          </a:prstGeom>
          <a:ln w="12700">
            <a:solidFill>
              <a:schemeClr val="bg1"/>
            </a:solidFill>
          </a:ln>
          <a:effectLst>
            <a:outerShdw algn="ctr" blurRad="50800" dir="5400000" dist="50800" rotWithShape="0">
              <a:schemeClr val="tx1">
                <a:alpha val="40000"/>
              </a:schemeClr>
            </a:outerShdw>
          </a:effectLst>
        </p:spPr>
      </p:pic>
      <p:cxnSp>
        <p:nvCxnSpPr>
          <p:cNvPr id="26" name="Elbow Connector 25"/>
          <p:cNvCxnSpPr>
            <a:stCxn id="25" idx="1"/>
          </p:cNvCxnSpPr>
          <p:nvPr/>
        </p:nvCxnSpPr>
        <p:spPr>
          <a:xfrm rot="10800000">
            <a:off x="7157842" y="4400551"/>
            <a:ext cx="327981" cy="464541"/>
          </a:xfrm>
          <a:prstGeom prst="bentConnector2">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69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0" y="666750"/>
            <a:ext cx="8229578" cy="4495800"/>
          </a:xfrm>
          <a:prstGeom prst="rect">
            <a:avLst/>
          </a:prstGeom>
          <a:effectLst/>
        </p:spPr>
      </p:pic>
      <p:sp>
        <p:nvSpPr>
          <p:cNvPr id="34" name="Rectangle 33"/>
          <p:cNvSpPr/>
          <p:nvPr/>
        </p:nvSpPr>
        <p:spPr bwMode="auto">
          <a:xfrm>
            <a:off x="-76200" y="3749031"/>
            <a:ext cx="9296400" cy="306114"/>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5" name="Title 1"/>
          <p:cNvSpPr txBox="1">
            <a:spLocks/>
          </p:cNvSpPr>
          <p:nvPr/>
        </p:nvSpPr>
        <p:spPr>
          <a:xfrm>
            <a:off x="-1245409" y="3633238"/>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Composite Layer 3</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46"/>
          <a:stretch/>
        </p:blipFill>
        <p:spPr>
          <a:xfrm>
            <a:off x="6600825" y="659295"/>
            <a:ext cx="2543175" cy="4503255"/>
          </a:xfrm>
          <a:prstGeom prst="rect">
            <a:avLst/>
          </a:prstGeom>
        </p:spPr>
      </p:pic>
      <p:sp>
        <p:nvSpPr>
          <p:cNvPr id="16" name="Rectangle 15"/>
          <p:cNvSpPr/>
          <p:nvPr/>
        </p:nvSpPr>
        <p:spPr bwMode="auto">
          <a:xfrm>
            <a:off x="-76200" y="-248690"/>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7" name="Title 2"/>
          <p:cNvSpPr>
            <a:spLocks noGrp="1"/>
          </p:cNvSpPr>
          <p:nvPr>
            <p:ph type="title"/>
          </p:nvPr>
        </p:nvSpPr>
        <p:spPr/>
        <p:txBody>
          <a:bodyPr/>
          <a:lstStyle/>
          <a:p>
            <a:r>
              <a:rPr dirty="0" lang="en-US"/>
              <a:t>Material Compositing</a:t>
            </a:r>
          </a:p>
        </p:txBody>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b="46"/>
          <a:stretch/>
        </p:blipFill>
        <p:spPr>
          <a:xfrm>
            <a:off x="6600825" y="659295"/>
            <a:ext cx="2543175" cy="4503255"/>
          </a:xfrm>
          <a:prstGeom prst="rect">
            <a:avLst/>
          </a:prstGeom>
        </p:spPr>
      </p:pic>
      <p:sp>
        <p:nvSpPr>
          <p:cNvPr id="21" name="Rectangle 20"/>
          <p:cNvSpPr/>
          <p:nvPr/>
        </p:nvSpPr>
        <p:spPr bwMode="auto">
          <a:xfrm>
            <a:off x="6708530" y="3950128"/>
            <a:ext cx="2388784" cy="637104"/>
          </a:xfrm>
          <a:prstGeom prst="rect">
            <a:avLst/>
          </a:prstGeom>
          <a:solidFill>
            <a:schemeClr val="accent3">
              <a:alpha val="15000"/>
            </a:schemeClr>
          </a:solidFill>
          <a:ln w="12700">
            <a:solidFill>
              <a:srgbClr val="92D050">
                <a:alpha val="53000"/>
              </a:srgbClr>
            </a:solidFill>
          </a:ln>
          <a:effectLst/>
        </p:spPr>
        <p:txBody>
          <a:bodyPr/>
          <a:lstStyle/>
          <a:p>
            <a:pPr algn="ctr"/>
            <a:endParaRPr baseline="-25000" dirty="0" lang="en-US" sz="3600">
              <a:latin typeface="+mj-lt"/>
            </a:endParaRPr>
          </a:p>
        </p:txBody>
      </p:sp>
      <p:sp>
        <p:nvSpPr>
          <p:cNvPr id="22" name="Rectangle 21"/>
          <p:cNvSpPr/>
          <p:nvPr/>
        </p:nvSpPr>
        <p:spPr bwMode="auto">
          <a:xfrm>
            <a:off x="0" y="1027722"/>
            <a:ext cx="2514600"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24" name="Title 1"/>
          <p:cNvSpPr txBox="1">
            <a:spLocks/>
          </p:cNvSpPr>
          <p:nvPr/>
        </p:nvSpPr>
        <p:spPr>
          <a:xfrm>
            <a:off x="73269" y="916547"/>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defRPr/>
            </a:pPr>
            <a:r>
              <a:rPr dirty="0" lang="en-US" sz="1400">
                <a:latin charset="0" panose="020B0604030504040204" pitchFamily="34" typeface="Verdana"/>
                <a:ea charset="0" panose="020B0604030504040204" pitchFamily="34" typeface="Verdana"/>
                <a:cs charset="0" panose="020B0604030504040204" pitchFamily="34" typeface="Verdana"/>
              </a:rPr>
              <a:t>mtt_brass_polished_100</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8530" y="825028"/>
            <a:ext cx="2338822" cy="2338822"/>
          </a:xfrm>
          <a:prstGeom prst="rect">
            <a:avLst/>
          </a:prstGeom>
          <a:ln w="12700">
            <a:solidFill>
              <a:schemeClr val="bg1"/>
            </a:solidFill>
          </a:ln>
          <a:effectLst>
            <a:outerShdw algn="ctr" blurRad="50800" dir="5400000" dist="50800" rotWithShape="0">
              <a:schemeClr val="tx1">
                <a:alpha val="40000"/>
              </a:schemeClr>
            </a:outerShdw>
          </a:effectLst>
        </p:spPr>
      </p:pic>
      <p:cxnSp>
        <p:nvCxnSpPr>
          <p:cNvPr id="28" name="Elbow Connector 27"/>
          <p:cNvCxnSpPr>
            <a:stCxn id="29" idx="2"/>
          </p:cNvCxnSpPr>
          <p:nvPr/>
        </p:nvCxnSpPr>
        <p:spPr>
          <a:xfrm rot="5400000">
            <a:off x="7022580" y="3318359"/>
            <a:ext cx="1004822" cy="705900"/>
          </a:xfrm>
          <a:prstGeom prst="bentConnector3">
            <a:avLst>
              <a:gd fmla="val 50000" name="adj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6708530" y="2844849"/>
            <a:ext cx="2338822"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0" name="Title 1"/>
          <p:cNvSpPr txBox="1">
            <a:spLocks/>
          </p:cNvSpPr>
          <p:nvPr/>
        </p:nvSpPr>
        <p:spPr>
          <a:xfrm>
            <a:off x="6234111" y="2733674"/>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400">
                <a:latin charset="0" panose="020B0604030504040204" pitchFamily="34" typeface="Verdana"/>
                <a:ea charset="0" panose="020B0604030504040204" pitchFamily="34" typeface="Verdana"/>
                <a:cs charset="0" panose="020B0604030504040204" pitchFamily="34" typeface="Verdana"/>
              </a:rPr>
              <a:t>scratches mask</a:t>
            </a:r>
          </a:p>
        </p:txBody>
      </p:sp>
      <p:cxnSp>
        <p:nvCxnSpPr>
          <p:cNvPr id="23" name="Straight Arrow Connector 22"/>
          <p:cNvCxnSpPr/>
          <p:nvPr/>
        </p:nvCxnSpPr>
        <p:spPr>
          <a:xfrm>
            <a:off x="1355565" y="1428750"/>
            <a:ext cx="990600" cy="990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947912" y="1428750"/>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520780" y="1504950"/>
            <a:ext cx="1104900" cy="9144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28641" y="1428750"/>
            <a:ext cx="1981200" cy="1371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5822" y="4602156"/>
            <a:ext cx="525870" cy="525870"/>
          </a:xfrm>
          <a:prstGeom prst="rect">
            <a:avLst/>
          </a:prstGeom>
          <a:ln w="12700">
            <a:solidFill>
              <a:schemeClr val="bg1"/>
            </a:solidFill>
          </a:ln>
          <a:effectLst>
            <a:outerShdw algn="ctr" blurRad="50800" dir="5400000" dist="50800" rotWithShape="0">
              <a:schemeClr val="tx1">
                <a:alpha val="40000"/>
              </a:schemeClr>
            </a:outerShdw>
          </a:effectLst>
        </p:spPr>
      </p:pic>
      <p:cxnSp>
        <p:nvCxnSpPr>
          <p:cNvPr id="26" name="Elbow Connector 25"/>
          <p:cNvCxnSpPr>
            <a:stCxn id="25" idx="1"/>
          </p:cNvCxnSpPr>
          <p:nvPr/>
        </p:nvCxnSpPr>
        <p:spPr>
          <a:xfrm rot="10800000">
            <a:off x="7172042" y="4436653"/>
            <a:ext cx="313781" cy="428439"/>
          </a:xfrm>
          <a:prstGeom prst="bentConnector2">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410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l="9970" t="58"/>
          <a:stretch/>
        </p:blipFill>
        <p:spPr>
          <a:xfrm>
            <a:off x="0" y="666750"/>
            <a:ext cx="8232384" cy="4721700"/>
          </a:xfrm>
          <a:prstGeom prst="rect">
            <a:avLst/>
          </a:prstGeom>
        </p:spPr>
      </p:pic>
      <p:sp>
        <p:nvSpPr>
          <p:cNvPr id="34" name="Rectangle 33"/>
          <p:cNvSpPr/>
          <p:nvPr/>
        </p:nvSpPr>
        <p:spPr bwMode="auto">
          <a:xfrm>
            <a:off x="-76200" y="3749031"/>
            <a:ext cx="9296400" cy="306114"/>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5" name="Title 1"/>
          <p:cNvSpPr txBox="1">
            <a:spLocks/>
          </p:cNvSpPr>
          <p:nvPr/>
        </p:nvSpPr>
        <p:spPr>
          <a:xfrm>
            <a:off x="-1245409" y="3633238"/>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Composite Layer 4</a:t>
            </a:r>
          </a:p>
        </p:txBody>
      </p:sp>
      <p:sp>
        <p:nvSpPr>
          <p:cNvPr id="16" name="Rectangle 15"/>
          <p:cNvSpPr/>
          <p:nvPr/>
        </p:nvSpPr>
        <p:spPr bwMode="auto">
          <a:xfrm>
            <a:off x="-76200" y="-248690"/>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12"/>
          <a:stretch/>
        </p:blipFill>
        <p:spPr>
          <a:xfrm>
            <a:off x="6600823" y="662571"/>
            <a:ext cx="2543175" cy="4652380"/>
          </a:xfrm>
          <a:prstGeom prst="rect">
            <a:avLst/>
          </a:prstGeom>
        </p:spPr>
      </p:pic>
      <p:sp>
        <p:nvSpPr>
          <p:cNvPr id="17" name="Title 2"/>
          <p:cNvSpPr>
            <a:spLocks noGrp="1"/>
          </p:cNvSpPr>
          <p:nvPr>
            <p:ph type="title"/>
          </p:nvPr>
        </p:nvSpPr>
        <p:spPr/>
        <p:txBody>
          <a:bodyPr/>
          <a:lstStyle/>
          <a:p>
            <a:r>
              <a:rPr lang="en-US"/>
              <a:t>Material Compositing</a:t>
            </a:r>
            <a:endParaRPr dirty="0" lang="en-US"/>
          </a:p>
        </p:txBody>
      </p:sp>
      <p:sp>
        <p:nvSpPr>
          <p:cNvPr hidden="1" id="22" name="Rectangle 21"/>
          <p:cNvSpPr/>
          <p:nvPr/>
        </p:nvSpPr>
        <p:spPr bwMode="auto">
          <a:xfrm>
            <a:off x="0" y="1114610"/>
            <a:ext cx="2514600"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hidden="1" id="24" name="Title 1"/>
          <p:cNvSpPr txBox="1">
            <a:spLocks/>
          </p:cNvSpPr>
          <p:nvPr/>
        </p:nvSpPr>
        <p:spPr>
          <a:xfrm>
            <a:off x="73269" y="1003435"/>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defRPr/>
            </a:pPr>
            <a:r>
              <a:rPr dirty="0" lang="en-US" sz="1400">
                <a:latin charset="0" panose="020B0604030504040204" pitchFamily="34" typeface="Verdana"/>
                <a:ea charset="0" panose="020B0604030504040204" pitchFamily="34" typeface="Verdana"/>
                <a:cs charset="0" panose="020B0604030504040204" pitchFamily="34" typeface="Verdana"/>
              </a:rPr>
              <a:t>mtt_brass_polished_100</a:t>
            </a:r>
          </a:p>
        </p:txBody>
      </p:sp>
      <p:cxnSp>
        <p:nvCxnSpPr>
          <p:cNvPr hidden="1" id="25" name="Elbow Connector 24"/>
          <p:cNvCxnSpPr>
            <a:stCxn id="22" idx="3"/>
          </p:cNvCxnSpPr>
          <p:nvPr/>
        </p:nvCxnSpPr>
        <p:spPr>
          <a:xfrm>
            <a:off x="2514600" y="1276635"/>
            <a:ext cx="4419600" cy="3157587"/>
          </a:xfrm>
          <a:prstGeom prst="bentConnector3">
            <a:avLst>
              <a:gd fmla="val 50000" name="adj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hidden="1"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530" y="825028"/>
            <a:ext cx="2338822" cy="2338822"/>
          </a:xfrm>
          <a:prstGeom prst="rect">
            <a:avLst/>
          </a:prstGeom>
          <a:ln w="12700">
            <a:solidFill>
              <a:schemeClr val="bg1"/>
            </a:solidFill>
          </a:ln>
          <a:effectLst>
            <a:outerShdw algn="ctr" blurRad="50800" dir="5400000" dist="50800" rotWithShape="0">
              <a:schemeClr val="tx1">
                <a:alpha val="40000"/>
              </a:schemeClr>
            </a:outerShdw>
          </a:effectLst>
        </p:spPr>
      </p:pic>
      <p:cxnSp>
        <p:nvCxnSpPr>
          <p:cNvPr hidden="1" id="28" name="Elbow Connector 27"/>
          <p:cNvCxnSpPr>
            <a:stCxn id="29" idx="2"/>
          </p:cNvCxnSpPr>
          <p:nvPr/>
        </p:nvCxnSpPr>
        <p:spPr>
          <a:xfrm rot="5400000">
            <a:off x="7030882" y="3310057"/>
            <a:ext cx="988218" cy="705901"/>
          </a:xfrm>
          <a:prstGeom prst="bentConnector3">
            <a:avLst>
              <a:gd fmla="val 50000" name="adj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hidden="1" id="29" name="Rectangle 28"/>
          <p:cNvSpPr/>
          <p:nvPr/>
        </p:nvSpPr>
        <p:spPr bwMode="auto">
          <a:xfrm>
            <a:off x="6708530" y="2844849"/>
            <a:ext cx="2338822"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hidden="1" id="30" name="Title 1"/>
          <p:cNvSpPr txBox="1">
            <a:spLocks/>
          </p:cNvSpPr>
          <p:nvPr/>
        </p:nvSpPr>
        <p:spPr>
          <a:xfrm>
            <a:off x="6234111" y="2730313"/>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400">
                <a:latin charset="0" panose="020B0604030504040204" pitchFamily="34" typeface="Verdana"/>
                <a:ea charset="0" panose="020B0604030504040204" pitchFamily="34" typeface="Verdana"/>
                <a:cs charset="0" panose="020B0604030504040204" pitchFamily="34" typeface="Verdana"/>
              </a:rPr>
              <a:t>generic mask</a:t>
            </a:r>
          </a:p>
        </p:txBody>
      </p:sp>
      <p:cxnSp>
        <p:nvCxnSpPr>
          <p:cNvPr id="15" name="Straight Arrow Connector 14"/>
          <p:cNvCxnSpPr/>
          <p:nvPr/>
        </p:nvCxnSpPr>
        <p:spPr>
          <a:xfrm>
            <a:off x="1355565" y="1428750"/>
            <a:ext cx="990600" cy="990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947912" y="1428750"/>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520780" y="1504950"/>
            <a:ext cx="1104900" cy="9144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8641" y="1428750"/>
            <a:ext cx="1981200" cy="1371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6708530" y="4055145"/>
            <a:ext cx="2388784" cy="637104"/>
          </a:xfrm>
          <a:prstGeom prst="rect">
            <a:avLst/>
          </a:prstGeom>
          <a:solidFill>
            <a:schemeClr val="accent3">
              <a:alpha val="15000"/>
            </a:schemeClr>
          </a:solidFill>
          <a:ln w="12700">
            <a:solidFill>
              <a:srgbClr val="92D050">
                <a:alpha val="53000"/>
              </a:srgbClr>
            </a:solidFill>
          </a:ln>
          <a:effectLst/>
        </p:spPr>
        <p:txBody>
          <a:bodyPr/>
          <a:lstStyle/>
          <a:p>
            <a:pPr algn="ctr"/>
            <a:endParaRPr baseline="-25000" dirty="0" lang="en-US" sz="3600">
              <a:latin typeface="+mj-lt"/>
            </a:endParaRPr>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530" y="825028"/>
            <a:ext cx="2338822" cy="2338822"/>
          </a:xfrm>
          <a:prstGeom prst="rect">
            <a:avLst/>
          </a:prstGeom>
          <a:ln w="12700">
            <a:solidFill>
              <a:schemeClr val="bg1"/>
            </a:solidFill>
          </a:ln>
          <a:effectLst>
            <a:outerShdw algn="ctr" blurRad="50800" dir="5400000" dist="50800" rotWithShape="0">
              <a:schemeClr val="tx1">
                <a:alpha val="40000"/>
              </a:schemeClr>
            </a:outerShdw>
          </a:effectLst>
        </p:spPr>
      </p:pic>
      <p:cxnSp>
        <p:nvCxnSpPr>
          <p:cNvPr id="40" name="Elbow Connector 39"/>
          <p:cNvCxnSpPr>
            <a:stCxn id="41" idx="2"/>
          </p:cNvCxnSpPr>
          <p:nvPr/>
        </p:nvCxnSpPr>
        <p:spPr>
          <a:xfrm rot="5400000">
            <a:off x="6943571" y="3389980"/>
            <a:ext cx="1155452" cy="713289"/>
          </a:xfrm>
          <a:prstGeom prst="bentConnector3">
            <a:avLst>
              <a:gd fmla="val 50000" name="adj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6708530" y="2844849"/>
            <a:ext cx="2338822" cy="32404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42" name="Title 1"/>
          <p:cNvSpPr txBox="1">
            <a:spLocks/>
          </p:cNvSpPr>
          <p:nvPr/>
        </p:nvSpPr>
        <p:spPr>
          <a:xfrm>
            <a:off x="6234111" y="2733674"/>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400">
                <a:latin charset="0" panose="020B0604030504040204" pitchFamily="34" typeface="Verdana"/>
                <a:ea charset="0" panose="020B0604030504040204" pitchFamily="34" typeface="Verdana"/>
                <a:cs charset="0" panose="020B0604030504040204" pitchFamily="34" typeface="Verdana"/>
              </a:rPr>
              <a:t>generic variation mask</a:t>
            </a:r>
          </a:p>
        </p:txBody>
      </p:sp>
      <p:cxnSp>
        <p:nvCxnSpPr>
          <p:cNvPr id="4" name="Straight Arrow Connector 3"/>
          <p:cNvCxnSpPr>
            <a:stCxn id="43" idx="1"/>
            <a:endCxn id="43" idx="3"/>
          </p:cNvCxnSpPr>
          <p:nvPr/>
        </p:nvCxnSpPr>
        <p:spPr>
          <a:xfrm>
            <a:off x="4533940" y="2894741"/>
            <a:ext cx="2030147" cy="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5822" y="4602156"/>
            <a:ext cx="525870" cy="525870"/>
          </a:xfrm>
          <a:prstGeom prst="rect">
            <a:avLst/>
          </a:prstGeom>
          <a:ln w="12700">
            <a:solidFill>
              <a:schemeClr val="bg1"/>
            </a:solidFill>
          </a:ln>
          <a:effectLst>
            <a:outerShdw algn="ctr" blurRad="50800" dir="5400000" dist="50800" rotWithShape="0">
              <a:schemeClr val="tx1">
                <a:alpha val="40000"/>
              </a:schemeClr>
            </a:outerShdw>
          </a:effectLst>
        </p:spPr>
      </p:pic>
      <p:cxnSp>
        <p:nvCxnSpPr>
          <p:cNvPr id="36" name="Elbow Connector 35"/>
          <p:cNvCxnSpPr>
            <a:stCxn id="33" idx="1"/>
          </p:cNvCxnSpPr>
          <p:nvPr/>
        </p:nvCxnSpPr>
        <p:spPr>
          <a:xfrm rot="10800000">
            <a:off x="7164652" y="4556489"/>
            <a:ext cx="321170" cy="308603"/>
          </a:xfrm>
          <a:prstGeom prst="bentConnector3">
            <a:avLst>
              <a:gd fmla="val 99876" name="adj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4533940" y="2739351"/>
            <a:ext cx="2030147" cy="310779"/>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44" name="Title 1"/>
          <p:cNvSpPr txBox="1">
            <a:spLocks/>
          </p:cNvSpPr>
          <p:nvPr/>
        </p:nvSpPr>
        <p:spPr>
          <a:xfrm>
            <a:off x="4533940" y="2621502"/>
            <a:ext cx="3276601"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defRPr/>
            </a:pPr>
            <a:r>
              <a:rPr dirty="0" err="1" lang="en-US" sz="1000">
                <a:latin charset="0" panose="020B0604030504040204" pitchFamily="34" typeface="Verdana"/>
                <a:ea charset="0" panose="020B0604030504040204" pitchFamily="34" typeface="Verdana"/>
                <a:cs charset="0" panose="020B0604030504040204" pitchFamily="34" typeface="Verdana"/>
              </a:rPr>
              <a:t>cmn_brass_a_tile_worn_dark</a:t>
            </a:r>
            <a:endParaRPr dirty="0" lang="en-US" sz="1100">
              <a:latin charset="0" panose="020B0604030504040204" pitchFamily="34" typeface="Verdana"/>
              <a:ea charset="0" panose="020B0604030504040204" pitchFamily="34" typeface="Verdana"/>
              <a:cs charset="0" panose="020B0604030504040204" pitchFamily="34" typeface="Verdana"/>
            </a:endParaRPr>
          </a:p>
        </p:txBody>
      </p:sp>
      <p:cxnSp>
        <p:nvCxnSpPr>
          <p:cNvPr id="56" name="Straight Arrow Connector 55"/>
          <p:cNvCxnSpPr>
            <a:stCxn id="43" idx="1"/>
          </p:cNvCxnSpPr>
          <p:nvPr/>
        </p:nvCxnSpPr>
        <p:spPr>
          <a:xfrm flipH="1">
            <a:off x="3962400" y="2894741"/>
            <a:ext cx="571540" cy="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9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22"/>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25"/>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28"/>
                                        </p:tgtEl>
                                        <p:attrNameLst>
                                          <p:attrName>style.visibility</p:attrName>
                                        </p:attrNameLst>
                                      </p:cBhvr>
                                      <p:to>
                                        <p:strVal val="visible"/>
                                      </p:to>
                                    </p:set>
                                  </p:childTnLst>
                                </p:cTn>
                              </p:par>
                              <p:par>
                                <p:cTn fill="hold" id="13" nodeType="withEffect" presetClass="entr" presetID="1" presetSubtype="0">
                                  <p:stCondLst>
                                    <p:cond delay="0"/>
                                  </p:stCondLst>
                                  <p:childTnLst>
                                    <p:set>
                                      <p:cBhvr>
                                        <p:cTn dur="1" fill="hold" id="14">
                                          <p:stCondLst>
                                            <p:cond delay="0"/>
                                          </p:stCondLst>
                                        </p:cTn>
                                        <p:tgtEl>
                                          <p:spTgt spid="27"/>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30"/>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2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P grpId="0" spid="24"/>
      <p:bldP animBg="1" grpId="0" spid="29"/>
      <p:bldP grpId="0" spid="30"/>
    </p:bldLst>
  </p:timing>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839"/>
          <a:stretch/>
        </p:blipFill>
        <p:spPr>
          <a:xfrm>
            <a:off x="-15" y="666750"/>
            <a:ext cx="9144000" cy="4495800"/>
          </a:xfrm>
          <a:prstGeom prst="rect">
            <a:avLst/>
          </a:prstGeom>
        </p:spPr>
      </p:pic>
      <p:sp>
        <p:nvSpPr>
          <p:cNvPr id="9" name="Rectangle 8"/>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0" name="Title 2"/>
          <p:cNvSpPr>
            <a:spLocks noGrp="1"/>
          </p:cNvSpPr>
          <p:nvPr>
            <p:ph type="title"/>
          </p:nvPr>
        </p:nvSpPr>
        <p:spPr/>
        <p:txBody>
          <a:bodyPr/>
          <a:lstStyle/>
          <a:p>
            <a:r>
              <a:rPr dirty="0" lang="en-US"/>
              <a:t>Material Compositing</a:t>
            </a:r>
          </a:p>
        </p:txBody>
      </p:sp>
      <p:cxnSp>
        <p:nvCxnSpPr>
          <p:cNvPr id="23" name="Straight Arrow Connector 22"/>
          <p:cNvCxnSpPr/>
          <p:nvPr/>
        </p:nvCxnSpPr>
        <p:spPr>
          <a:xfrm>
            <a:off x="838200" y="1470782"/>
            <a:ext cx="1981200" cy="1371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209800" y="1470782"/>
            <a:ext cx="990600" cy="9906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802147" y="1470782"/>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610100" y="1546982"/>
            <a:ext cx="1104900" cy="9144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4800600" y="3378736"/>
            <a:ext cx="2133635" cy="36525"/>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548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 presetSubtype="0">
                                  <p:stCondLst>
                                    <p:cond delay="1000"/>
                                  </p:stCondLst>
                                  <p:childTnLst>
                                    <p:set>
                                      <p:cBhvr>
                                        <p:cTn dur="1" fill="hold" id="6">
                                          <p:stCondLst>
                                            <p:cond delay="0"/>
                                          </p:stCondLst>
                                        </p:cTn>
                                        <p:tgtEl>
                                          <p:spTgt spid="28"/>
                                        </p:tgtEl>
                                        <p:attrNameLst>
                                          <p:attrName>style.visibility</p:attrName>
                                        </p:attrNameLst>
                                      </p:cBhvr>
                                      <p:to>
                                        <p:strVal val="visible"/>
                                      </p:to>
                                    </p:set>
                                  </p:childTnLst>
                                </p:cTn>
                              </p:par>
                              <p:par>
                                <p:cTn fill="hold" id="7" nodeType="withEffect" presetClass="entr" presetID="1" presetSubtype="0">
                                  <p:stCondLst>
                                    <p:cond delay="1000"/>
                                  </p:stCondLst>
                                  <p:childTnLst>
                                    <p:set>
                                      <p:cBhvr>
                                        <p:cTn dur="1" fill="hold" id="8">
                                          <p:stCondLst>
                                            <p:cond delay="0"/>
                                          </p:stCondLst>
                                        </p:cTn>
                                        <p:tgtEl>
                                          <p:spTgt spid="27"/>
                                        </p:tgtEl>
                                        <p:attrNameLst>
                                          <p:attrName>style.visibility</p:attrName>
                                        </p:attrNameLst>
                                      </p:cBhvr>
                                      <p:to>
                                        <p:strVal val="visible"/>
                                      </p:to>
                                    </p:set>
                                  </p:childTnLst>
                                </p:cTn>
                              </p:par>
                              <p:par>
                                <p:cTn fill="hold" id="9" nodeType="withEffect" presetClass="entr" presetID="1" presetSubtype="0">
                                  <p:stCondLst>
                                    <p:cond delay="1000"/>
                                  </p:stCondLst>
                                  <p:childTnLst>
                                    <p:set>
                                      <p:cBhvr>
                                        <p:cTn dur="1" fill="hold" id="10">
                                          <p:stCondLst>
                                            <p:cond delay="0"/>
                                          </p:stCondLst>
                                        </p:cTn>
                                        <p:tgtEl>
                                          <p:spTgt spid="26"/>
                                        </p:tgtEl>
                                        <p:attrNameLst>
                                          <p:attrName>style.visibility</p:attrName>
                                        </p:attrNameLst>
                                      </p:cBhvr>
                                      <p:to>
                                        <p:strVal val="visible"/>
                                      </p:to>
                                    </p:set>
                                  </p:childTnLst>
                                </p:cTn>
                              </p:par>
                              <p:par>
                                <p:cTn fill="hold" id="11" nodeType="withEffect" presetClass="entr" presetID="1" presetSubtype="0">
                                  <p:stCondLst>
                                    <p:cond delay="1000"/>
                                  </p:stCondLst>
                                  <p:childTnLst>
                                    <p:set>
                                      <p:cBhvr>
                                        <p:cTn dur="1" fill="hold" id="12">
                                          <p:stCondLst>
                                            <p:cond delay="0"/>
                                          </p:stCondLst>
                                        </p:cTn>
                                        <p:tgtEl>
                                          <p:spTgt spid="24"/>
                                        </p:tgtEl>
                                        <p:attrNameLst>
                                          <p:attrName>style.visibility</p:attrName>
                                        </p:attrNameLst>
                                      </p:cBhvr>
                                      <p:to>
                                        <p:strVal val="visible"/>
                                      </p:to>
                                    </p:set>
                                  </p:childTnLst>
                                </p:cTn>
                              </p:par>
                              <p:par>
                                <p:cTn fill="hold" id="13" nodeType="withEffect" presetClass="entr" presetID="1" presetSubtype="0">
                                  <p:stCondLst>
                                    <p:cond delay="1000"/>
                                  </p:stCondLst>
                                  <p:childTnLst>
                                    <p:set>
                                      <p:cBhvr>
                                        <p:cTn dur="1" fill="hold" id="14">
                                          <p:stCondLst>
                                            <p:cond delay="0"/>
                                          </p:stCondLst>
                                        </p:cTn>
                                        <p:tgtEl>
                                          <p:spTgt spid="2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15" y="666750"/>
            <a:ext cx="9144000" cy="4495800"/>
          </a:xfrm>
          <a:prstGeom prst="rect">
            <a:avLst/>
          </a:prstGeom>
        </p:spPr>
      </p:pic>
      <p:sp>
        <p:nvSpPr>
          <p:cNvPr id="9" name="Rectangle 8"/>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10" name="Title 2"/>
          <p:cNvSpPr>
            <a:spLocks noGrp="1"/>
          </p:cNvSpPr>
          <p:nvPr>
            <p:ph type="title"/>
          </p:nvPr>
        </p:nvSpPr>
        <p:spPr/>
        <p:txBody>
          <a:bodyPr/>
          <a:lstStyle/>
          <a:p>
            <a:r>
              <a:rPr dirty="0" lang="en-US"/>
              <a:t>Material Compositing</a:t>
            </a:r>
          </a:p>
        </p:txBody>
      </p:sp>
      <p:cxnSp>
        <p:nvCxnSpPr>
          <p:cNvPr id="23" name="Straight Arrow Connector 22"/>
          <p:cNvCxnSpPr/>
          <p:nvPr/>
        </p:nvCxnSpPr>
        <p:spPr>
          <a:xfrm>
            <a:off x="2438400" y="1428750"/>
            <a:ext cx="4114800" cy="14478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810000" y="1428750"/>
            <a:ext cx="2895600" cy="12192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486400" y="1504950"/>
            <a:ext cx="1447835" cy="898793"/>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391400" y="1504950"/>
            <a:ext cx="304800" cy="8382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4800600" y="3378736"/>
            <a:ext cx="2133635" cy="36525"/>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92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 presetSubtype="0">
                                  <p:stCondLst>
                                    <p:cond delay="1000"/>
                                  </p:stCondLst>
                                  <p:childTnLst>
                                    <p:set>
                                      <p:cBhvr>
                                        <p:cTn dur="1" fill="hold" id="6">
                                          <p:stCondLst>
                                            <p:cond delay="0"/>
                                          </p:stCondLst>
                                        </p:cTn>
                                        <p:tgtEl>
                                          <p:spTgt spid="23"/>
                                        </p:tgtEl>
                                        <p:attrNameLst>
                                          <p:attrName>style.visibility</p:attrName>
                                        </p:attrNameLst>
                                      </p:cBhvr>
                                      <p:to>
                                        <p:strVal val="visible"/>
                                      </p:to>
                                    </p:set>
                                  </p:childTnLst>
                                </p:cTn>
                              </p:par>
                              <p:par>
                                <p:cTn fill="hold" id="7" nodeType="withEffect" presetClass="entr" presetID="1" presetSubtype="0">
                                  <p:stCondLst>
                                    <p:cond delay="1000"/>
                                  </p:stCondLst>
                                  <p:childTnLst>
                                    <p:set>
                                      <p:cBhvr>
                                        <p:cTn dur="1" fill="hold" id="8">
                                          <p:stCondLst>
                                            <p:cond delay="0"/>
                                          </p:stCondLst>
                                        </p:cTn>
                                        <p:tgtEl>
                                          <p:spTgt spid="24"/>
                                        </p:tgtEl>
                                        <p:attrNameLst>
                                          <p:attrName>style.visibility</p:attrName>
                                        </p:attrNameLst>
                                      </p:cBhvr>
                                      <p:to>
                                        <p:strVal val="visible"/>
                                      </p:to>
                                    </p:set>
                                  </p:childTnLst>
                                </p:cTn>
                              </p:par>
                              <p:par>
                                <p:cTn fill="hold" id="9" nodeType="withEffect" presetClass="entr" presetID="1" presetSubtype="0">
                                  <p:stCondLst>
                                    <p:cond delay="1000"/>
                                  </p:stCondLst>
                                  <p:childTnLst>
                                    <p:set>
                                      <p:cBhvr>
                                        <p:cTn dur="1" fill="hold" id="10">
                                          <p:stCondLst>
                                            <p:cond delay="0"/>
                                          </p:stCondLst>
                                        </p:cTn>
                                        <p:tgtEl>
                                          <p:spTgt spid="26"/>
                                        </p:tgtEl>
                                        <p:attrNameLst>
                                          <p:attrName>style.visibility</p:attrName>
                                        </p:attrNameLst>
                                      </p:cBhvr>
                                      <p:to>
                                        <p:strVal val="visible"/>
                                      </p:to>
                                    </p:set>
                                  </p:childTnLst>
                                </p:cTn>
                              </p:par>
                              <p:par>
                                <p:cTn fill="hold" id="11" nodeType="withEffect" presetClass="entr" presetID="1" presetSubtype="0">
                                  <p:stCondLst>
                                    <p:cond delay="1000"/>
                                  </p:stCondLst>
                                  <p:childTnLst>
                                    <p:set>
                                      <p:cBhvr>
                                        <p:cTn dur="1" fill="hold" id="12">
                                          <p:stCondLst>
                                            <p:cond delay="0"/>
                                          </p:stCondLst>
                                        </p:cTn>
                                        <p:tgtEl>
                                          <p:spTgt spid="2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4445" b="8148"/>
          <a:stretch/>
        </p:blipFill>
        <p:spPr>
          <a:xfrm>
            <a:off x="0" y="666751"/>
            <a:ext cx="9143994" cy="4495800"/>
          </a:xfrm>
          <a:prstGeom prst="rect">
            <a:avLst/>
          </a:prstGeom>
          <a:effectLst>
            <a:outerShdw blurRad="50800" dist="50800" dir="5400000" algn="ctr" rotWithShape="0">
              <a:schemeClr val="tx1">
                <a:alpha val="40000"/>
              </a:schemeClr>
            </a:outerShdw>
          </a:effectLst>
        </p:spPr>
      </p:pic>
      <p:sp>
        <p:nvSpPr>
          <p:cNvPr id="6" name="Rectangle 5"/>
          <p:cNvSpPr/>
          <p:nvPr/>
        </p:nvSpPr>
        <p:spPr bwMode="auto">
          <a:xfrm>
            <a:off x="3429001" y="709612"/>
            <a:ext cx="21336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8" name="Title 1"/>
          <p:cNvSpPr txBox="1">
            <a:spLocks/>
          </p:cNvSpPr>
          <p:nvPr/>
        </p:nvSpPr>
        <p:spPr>
          <a:xfrm>
            <a:off x="381000" y="600074"/>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Brass Templates</a:t>
            </a:r>
          </a:p>
        </p:txBody>
      </p:sp>
      <p:sp>
        <p:nvSpPr>
          <p:cNvPr id="9" name="Rectangle 8"/>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0" name="Title 2"/>
          <p:cNvSpPr>
            <a:spLocks noGrp="1"/>
          </p:cNvSpPr>
          <p:nvPr>
            <p:ph type="title"/>
          </p:nvPr>
        </p:nvSpPr>
        <p:spPr/>
        <p:txBody>
          <a:bodyPr/>
          <a:lstStyle/>
          <a:p>
            <a:r>
              <a:rPr lang="en-US" dirty="0"/>
              <a:t>Material Pipeline Hierarchy</a:t>
            </a:r>
          </a:p>
        </p:txBody>
      </p:sp>
    </p:spTree>
    <p:extLst>
      <p:ext uri="{BB962C8B-B14F-4D97-AF65-F5344CB8AC3E}">
        <p14:creationId xmlns:p14="http://schemas.microsoft.com/office/powerpoint/2010/main" val="2470584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Company Overview</a:t>
            </a:r>
          </a:p>
        </p:txBody>
      </p:sp>
      <p:sp>
        <p:nvSpPr>
          <p:cNvPr id="3" name="Content Placeholder 2"/>
          <p:cNvSpPr>
            <a:spLocks noGrp="1"/>
          </p:cNvSpPr>
          <p:nvPr>
            <p:ph idx="1"/>
          </p:nvPr>
        </p:nvSpPr>
        <p:spPr>
          <a:xfrm>
            <a:off x="152400" y="809625"/>
            <a:ext cx="8382000" cy="3952875"/>
          </a:xfrm>
        </p:spPr>
        <p:txBody>
          <a:bodyPr>
            <a:normAutofit/>
          </a:bodyPr>
          <a:lstStyle/>
          <a:p>
            <a:pPr lvl="1"/>
            <a:r>
              <a:rPr lang="en-US" sz="1600" dirty="0"/>
              <a:t>Founded in 2003</a:t>
            </a:r>
          </a:p>
          <a:p>
            <a:pPr lvl="1"/>
            <a:r>
              <a:rPr lang="en-US" sz="1600" dirty="0"/>
              <a:t>Developed Daxter, God of War: Chains of Olympus, and God of War: Ghost of Sparta for the PSP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312" y="1885951"/>
            <a:ext cx="1363719" cy="2332251"/>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752" y="1885951"/>
            <a:ext cx="1444700" cy="2332251"/>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5161" y="1885951"/>
            <a:ext cx="1522442" cy="2332251"/>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pic>
        <p:nvPicPr>
          <p:cNvPr id="8" name="Picture 7" hidden="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600" y="1885950"/>
            <a:ext cx="1822305" cy="2332251"/>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sp>
        <p:nvSpPr>
          <p:cNvPr id="9" name="Content Placeholder 2"/>
          <p:cNvSpPr txBox="1">
            <a:spLocks/>
          </p:cNvSpPr>
          <p:nvPr/>
        </p:nvSpPr>
        <p:spPr>
          <a:xfrm>
            <a:off x="1022671" y="4241015"/>
            <a:ext cx="937081" cy="242079"/>
          </a:xfrm>
          <a:prstGeom prst="rect">
            <a:avLst/>
          </a:prstGeom>
        </p:spPr>
        <p:txBody>
          <a:bodyPr vert="horz" lIns="81639" tIns="40819" rIns="81639" bIns="40819" rtlCol="0">
            <a:no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51025" indent="0" algn="ctr">
              <a:buNone/>
            </a:pPr>
            <a:r>
              <a:rPr lang="en-US" sz="1200" dirty="0"/>
              <a:t>2006</a:t>
            </a:r>
          </a:p>
        </p:txBody>
      </p:sp>
      <p:sp>
        <p:nvSpPr>
          <p:cNvPr id="10" name="Content Placeholder 2"/>
          <p:cNvSpPr txBox="1">
            <a:spLocks/>
          </p:cNvSpPr>
          <p:nvPr/>
        </p:nvSpPr>
        <p:spPr>
          <a:xfrm>
            <a:off x="2594561" y="4240037"/>
            <a:ext cx="937081" cy="242079"/>
          </a:xfrm>
          <a:prstGeom prst="rect">
            <a:avLst/>
          </a:prstGeom>
        </p:spPr>
        <p:txBody>
          <a:bodyPr vert="horz" lIns="81639" tIns="40819" rIns="81639" bIns="40819" rtlCol="0">
            <a:no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51025" indent="0" algn="ctr">
              <a:buNone/>
            </a:pPr>
            <a:r>
              <a:rPr lang="en-US" sz="1200" dirty="0"/>
              <a:t>2008</a:t>
            </a:r>
          </a:p>
        </p:txBody>
      </p:sp>
      <p:sp>
        <p:nvSpPr>
          <p:cNvPr id="11" name="Content Placeholder 2"/>
          <p:cNvSpPr txBox="1">
            <a:spLocks/>
          </p:cNvSpPr>
          <p:nvPr/>
        </p:nvSpPr>
        <p:spPr>
          <a:xfrm>
            <a:off x="4177841" y="4240036"/>
            <a:ext cx="937081" cy="242079"/>
          </a:xfrm>
          <a:prstGeom prst="rect">
            <a:avLst/>
          </a:prstGeom>
        </p:spPr>
        <p:txBody>
          <a:bodyPr vert="horz" lIns="81639" tIns="40819" rIns="81639" bIns="40819" rtlCol="0">
            <a:no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51025" indent="0" algn="ctr">
              <a:buNone/>
            </a:pPr>
            <a:r>
              <a:rPr lang="en-US" sz="1200" dirty="0"/>
              <a:t>2010</a:t>
            </a:r>
          </a:p>
        </p:txBody>
      </p:sp>
      <p:sp>
        <p:nvSpPr>
          <p:cNvPr id="12" name="Content Placeholder 2" hidden="1"/>
          <p:cNvSpPr txBox="1">
            <a:spLocks/>
          </p:cNvSpPr>
          <p:nvPr/>
        </p:nvSpPr>
        <p:spPr>
          <a:xfrm>
            <a:off x="6005211" y="4240035"/>
            <a:ext cx="937081" cy="242079"/>
          </a:xfrm>
          <a:prstGeom prst="rect">
            <a:avLst/>
          </a:prstGeom>
        </p:spPr>
        <p:txBody>
          <a:bodyPr vert="horz" lIns="81639" tIns="40819" rIns="81639" bIns="40819" rtlCol="0">
            <a:no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51025" indent="0" algn="ctr">
              <a:buNone/>
            </a:pPr>
            <a:r>
              <a:rPr lang="en-US" sz="1200" dirty="0"/>
              <a:t>2015</a:t>
            </a:r>
          </a:p>
        </p:txBody>
      </p:sp>
    </p:spTree>
    <p:extLst>
      <p:ext uri="{BB962C8B-B14F-4D97-AF65-F5344CB8AC3E}">
        <p14:creationId xmlns:p14="http://schemas.microsoft.com/office/powerpoint/2010/main" val="709811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445" b="8148"/>
          <a:stretch/>
        </p:blipFill>
        <p:spPr>
          <a:xfrm>
            <a:off x="2" y="666750"/>
            <a:ext cx="9143994" cy="4495800"/>
          </a:xfrm>
          <a:prstGeom prst="rect">
            <a:avLst/>
          </a:prstGeom>
          <a:effectLst>
            <a:outerShdw blurRad="50800" dist="50800" dir="5400000" algn="ctr" rotWithShape="0">
              <a:schemeClr val="tx1">
                <a:alpha val="40000"/>
              </a:schemeClr>
            </a:outerShdw>
          </a:effectLst>
        </p:spPr>
      </p:pic>
      <p:sp>
        <p:nvSpPr>
          <p:cNvPr id="6" name="Rectangle 5"/>
          <p:cNvSpPr/>
          <p:nvPr/>
        </p:nvSpPr>
        <p:spPr bwMode="auto">
          <a:xfrm>
            <a:off x="3429001" y="709612"/>
            <a:ext cx="21336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8" name="Title 1"/>
          <p:cNvSpPr txBox="1">
            <a:spLocks/>
          </p:cNvSpPr>
          <p:nvPr/>
        </p:nvSpPr>
        <p:spPr>
          <a:xfrm>
            <a:off x="381000" y="600074"/>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Brass Templates</a:t>
            </a:r>
          </a:p>
        </p:txBody>
      </p:sp>
      <p:sp>
        <p:nvSpPr>
          <p:cNvPr id="11" name="Rectangle 10"/>
          <p:cNvSpPr/>
          <p:nvPr/>
        </p:nvSpPr>
        <p:spPr bwMode="auto">
          <a:xfrm>
            <a:off x="3429001" y="1776412"/>
            <a:ext cx="2133600" cy="304800"/>
          </a:xfrm>
          <a:prstGeom prst="rect">
            <a:avLst/>
          </a:prstGeom>
          <a:solidFill>
            <a:schemeClr val="tx1">
              <a:alpha val="64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Title 1"/>
          <p:cNvSpPr txBox="1">
            <a:spLocks/>
          </p:cNvSpPr>
          <p:nvPr/>
        </p:nvSpPr>
        <p:spPr>
          <a:xfrm>
            <a:off x="381000" y="1666874"/>
            <a:ext cx="8229600" cy="523876"/>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9E9E9E"/>
                </a:solidFill>
                <a:latin typeface="+mj-lt"/>
                <a:ea typeface="+mj-ea"/>
                <a:cs typeface="Arial" pitchFamily="34" charset="0"/>
              </a:defRPr>
            </a:lvl1pPr>
          </a:lstStyle>
          <a:p>
            <a:pPr algn="ctr">
              <a:defRPr/>
            </a:pPr>
            <a:r>
              <a:rPr lang="en-US" sz="1800" dirty="0">
                <a:latin typeface="Verdana" panose="020B0604030504040204" pitchFamily="34" charset="0"/>
                <a:ea typeface="Verdana" panose="020B0604030504040204" pitchFamily="34" charset="0"/>
                <a:cs typeface="Verdana" panose="020B0604030504040204" pitchFamily="34" charset="0"/>
              </a:rPr>
              <a:t>Brass Commons</a:t>
            </a:r>
          </a:p>
        </p:txBody>
      </p:sp>
      <p:sp>
        <p:nvSpPr>
          <p:cNvPr id="9" name="Rectangle 8"/>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0" name="Title 2"/>
          <p:cNvSpPr>
            <a:spLocks noGrp="1"/>
          </p:cNvSpPr>
          <p:nvPr>
            <p:ph type="title"/>
          </p:nvPr>
        </p:nvSpPr>
        <p:spPr/>
        <p:txBody>
          <a:bodyPr/>
          <a:lstStyle/>
          <a:p>
            <a:r>
              <a:rPr lang="en-US" dirty="0"/>
              <a:t>Material Pipeline Hierarchy</a:t>
            </a:r>
          </a:p>
        </p:txBody>
      </p:sp>
      <p:cxnSp>
        <p:nvCxnSpPr>
          <p:cNvPr id="14" name="Straight Arrow Connector 13"/>
          <p:cNvCxnSpPr/>
          <p:nvPr/>
        </p:nvCxnSpPr>
        <p:spPr>
          <a:xfrm>
            <a:off x="4495800" y="1014412"/>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76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3" y="666750"/>
            <a:ext cx="9143991" cy="4495800"/>
          </a:xfrm>
          <a:prstGeom prst="rect">
            <a:avLst/>
          </a:prstGeom>
          <a:effectLst>
            <a:outerShdw algn="ctr" blurRad="50800" dir="5400000" dist="50800" rotWithShape="0">
              <a:schemeClr val="tx1">
                <a:alpha val="40000"/>
              </a:schemeClr>
            </a:outerShdw>
          </a:effectLst>
        </p:spPr>
      </p:pic>
      <p:sp>
        <p:nvSpPr>
          <p:cNvPr id="14" name="Rectangle 13"/>
          <p:cNvSpPr/>
          <p:nvPr/>
        </p:nvSpPr>
        <p:spPr bwMode="auto">
          <a:xfrm>
            <a:off x="1295400" y="3181350"/>
            <a:ext cx="1752600" cy="728662"/>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15" name="Title 1"/>
          <p:cNvSpPr txBox="1">
            <a:spLocks/>
          </p:cNvSpPr>
          <p:nvPr/>
        </p:nvSpPr>
        <p:spPr>
          <a:xfrm>
            <a:off x="970963" y="3267493"/>
            <a:ext cx="2381838"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Production </a:t>
            </a:r>
          </a:p>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Environment</a:t>
            </a:r>
          </a:p>
        </p:txBody>
      </p:sp>
      <p:sp>
        <p:nvSpPr>
          <p:cNvPr id="20" name="Rectangle 19"/>
          <p:cNvSpPr/>
          <p:nvPr/>
        </p:nvSpPr>
        <p:spPr bwMode="auto">
          <a:xfrm>
            <a:off x="6858000" y="3181350"/>
            <a:ext cx="1524000" cy="728662"/>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21" name="Title 1"/>
          <p:cNvSpPr txBox="1">
            <a:spLocks/>
          </p:cNvSpPr>
          <p:nvPr/>
        </p:nvSpPr>
        <p:spPr>
          <a:xfrm>
            <a:off x="6435967" y="3267493"/>
            <a:ext cx="2381838"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Production </a:t>
            </a:r>
          </a:p>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Characters</a:t>
            </a:r>
          </a:p>
        </p:txBody>
      </p:sp>
      <p:sp>
        <p:nvSpPr>
          <p:cNvPr id="23" name="Rectangle 22"/>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24" name="Title 2"/>
          <p:cNvSpPr>
            <a:spLocks noGrp="1"/>
          </p:cNvSpPr>
          <p:nvPr>
            <p:ph type="title"/>
          </p:nvPr>
        </p:nvSpPr>
        <p:spPr/>
        <p:txBody>
          <a:bodyPr/>
          <a:lstStyle/>
          <a:p>
            <a:r>
              <a:rPr dirty="0" lang="en-US"/>
              <a:t>Material Pipeline Hierarchy</a:t>
            </a:r>
          </a:p>
        </p:txBody>
      </p:sp>
      <p:sp>
        <p:nvSpPr>
          <p:cNvPr id="26" name="Rectangle 25"/>
          <p:cNvSpPr/>
          <p:nvPr/>
        </p:nvSpPr>
        <p:spPr bwMode="auto">
          <a:xfrm>
            <a:off x="3429001" y="1776412"/>
            <a:ext cx="2133600" cy="304800"/>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27" name="Title 1"/>
          <p:cNvSpPr txBox="1">
            <a:spLocks/>
          </p:cNvSpPr>
          <p:nvPr/>
        </p:nvSpPr>
        <p:spPr>
          <a:xfrm>
            <a:off x="381000" y="1666874"/>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Brass Commons</a:t>
            </a:r>
          </a:p>
        </p:txBody>
      </p:sp>
      <p:sp>
        <p:nvSpPr>
          <p:cNvPr id="38" name="Rectangle 37"/>
          <p:cNvSpPr/>
          <p:nvPr/>
        </p:nvSpPr>
        <p:spPr bwMode="auto">
          <a:xfrm>
            <a:off x="3429001" y="714374"/>
            <a:ext cx="2133600" cy="298793"/>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9" name="Rectangle 38"/>
          <p:cNvSpPr/>
          <p:nvPr/>
        </p:nvSpPr>
        <p:spPr bwMode="auto">
          <a:xfrm>
            <a:off x="4648198" y="3181350"/>
            <a:ext cx="1524001" cy="728662"/>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40" name="Title 1"/>
          <p:cNvSpPr txBox="1">
            <a:spLocks/>
          </p:cNvSpPr>
          <p:nvPr/>
        </p:nvSpPr>
        <p:spPr>
          <a:xfrm>
            <a:off x="4212391" y="3267493"/>
            <a:ext cx="2381838"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Production </a:t>
            </a:r>
          </a:p>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Props</a:t>
            </a:r>
          </a:p>
        </p:txBody>
      </p:sp>
      <p:sp>
        <p:nvSpPr>
          <p:cNvPr id="41" name="Title 1"/>
          <p:cNvSpPr txBox="1">
            <a:spLocks/>
          </p:cNvSpPr>
          <p:nvPr/>
        </p:nvSpPr>
        <p:spPr>
          <a:xfrm>
            <a:off x="381000" y="598830"/>
            <a:ext cx="8229600" cy="523876"/>
          </a:xfrm>
          <a:prstGeom prst="rect">
            <a:avLst/>
          </a:prstGeom>
        </p:spPr>
        <p:txBody>
          <a:bodyPr anchor="ctr" bIns="40819" lIns="81639" rIns="81639" rtlCol="0" tIns="40819" vert="horz">
            <a:noAutofit/>
          </a:bodyPr>
          <a:lstStyle>
            <a:lvl1pPr algn="l" defTabSz="816388" eaLnBrk="1" hangingPunct="1" latinLnBrk="0" rtl="0">
              <a:spcBef>
                <a:spcPct val="0"/>
              </a:spcBef>
              <a:buNone/>
              <a:defRPr b="0" kern="1200" sz="2400">
                <a:solidFill>
                  <a:srgbClr val="9E9E9E"/>
                </a:solidFill>
                <a:latin typeface="+mj-lt"/>
                <a:ea typeface="+mj-ea"/>
                <a:cs charset="0" pitchFamily="34" typeface="Arial"/>
              </a:defRPr>
            </a:lvl1pPr>
          </a:lstStyle>
          <a:p>
            <a:pPr algn="ctr">
              <a:defRPr/>
            </a:pPr>
            <a:r>
              <a:rPr dirty="0" lang="en-US" sz="1800">
                <a:latin charset="0" panose="020B0604030504040204" pitchFamily="34" typeface="Verdana"/>
                <a:ea charset="0" panose="020B0604030504040204" pitchFamily="34" typeface="Verdana"/>
                <a:cs charset="0" panose="020B0604030504040204" pitchFamily="34" typeface="Verdana"/>
              </a:rPr>
              <a:t>Brass Templates</a:t>
            </a:r>
          </a:p>
        </p:txBody>
      </p:sp>
      <p:pic>
        <p:nvPicPr>
          <p:cNvPr hidden="1" id="22" name="Picture 21"/>
          <p:cNvPicPr>
            <a:picLocks noChangeAspect="1"/>
          </p:cNvPicPr>
          <p:nvPr/>
        </p:nvPicPr>
        <p:blipFill rotWithShape="1">
          <a:blip r:embed="rId4">
            <a:extLst>
              <a:ext uri="{28A0092B-C50C-407E-A947-70E740481C1C}">
                <a14:useLocalDpi xmlns:a14="http://schemas.microsoft.com/office/drawing/2010/main" val="0"/>
              </a:ext>
            </a:extLst>
          </a:blip>
          <a:srcRect b="-64" r="-70" t="-2"/>
          <a:stretch/>
        </p:blipFill>
        <p:spPr>
          <a:xfrm>
            <a:off x="2989346" y="1103544"/>
            <a:ext cx="3264901" cy="3844141"/>
          </a:xfrm>
          <a:prstGeom prst="rect">
            <a:avLst/>
          </a:prstGeom>
          <a:ln w="6350">
            <a:solidFill>
              <a:schemeClr val="tx1">
                <a:alpha val="40000"/>
              </a:schemeClr>
            </a:solidFill>
          </a:ln>
          <a:effectLst>
            <a:outerShdw algn="ctr" blurRad="50800" dir="5400000" dist="50800" rotWithShape="0">
              <a:schemeClr val="tx1">
                <a:alpha val="40000"/>
              </a:schemeClr>
            </a:outerShdw>
          </a:effectLst>
        </p:spPr>
      </p:pic>
      <p:cxnSp>
        <p:nvCxnSpPr>
          <p:cNvPr id="25" name="Straight Arrow Connector 24"/>
          <p:cNvCxnSpPr/>
          <p:nvPr/>
        </p:nvCxnSpPr>
        <p:spPr>
          <a:xfrm>
            <a:off x="4495800" y="1014412"/>
            <a:ext cx="0" cy="762000"/>
          </a:xfrm>
          <a:prstGeom prst="straightConnector1">
            <a:avLst/>
          </a:prstGeom>
          <a:ln w="44450">
            <a:solidFill>
              <a:schemeClr val="bg1">
                <a:alpha val="7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26" idx="2"/>
            <a:endCxn id="14" idx="0"/>
          </p:cNvCxnSpPr>
          <p:nvPr/>
        </p:nvCxnSpPr>
        <p:spPr>
          <a:xfrm rot="5400000">
            <a:off x="2783682" y="1469231"/>
            <a:ext cx="1100138" cy="2324101"/>
          </a:xfrm>
          <a:prstGeom prst="bentConnector3">
            <a:avLst/>
          </a:prstGeom>
          <a:ln w="44450">
            <a:solidFill>
              <a:srgbClr val="DDD9D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6" idx="2"/>
            <a:endCxn id="39" idx="0"/>
          </p:cNvCxnSpPr>
          <p:nvPr/>
        </p:nvCxnSpPr>
        <p:spPr>
          <a:xfrm flipH="1" rot="16200000">
            <a:off x="4402931" y="2174082"/>
            <a:ext cx="1100138" cy="914398"/>
          </a:xfrm>
          <a:prstGeom prst="bentConnector3">
            <a:avLst>
              <a:gd fmla="val 50000" name="adj1"/>
            </a:avLst>
          </a:prstGeom>
          <a:ln w="44450">
            <a:solidFill>
              <a:srgbClr val="DDD9D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6" idx="2"/>
            <a:endCxn id="20" idx="0"/>
          </p:cNvCxnSpPr>
          <p:nvPr/>
        </p:nvCxnSpPr>
        <p:spPr>
          <a:xfrm flipH="1" rot="16200000">
            <a:off x="5507831" y="1069181"/>
            <a:ext cx="1100138" cy="3124199"/>
          </a:xfrm>
          <a:prstGeom prst="bentConnector3">
            <a:avLst>
              <a:gd fmla="val 50000" name="adj1"/>
            </a:avLst>
          </a:prstGeom>
          <a:ln w="44450">
            <a:solidFill>
              <a:srgbClr val="DDD9D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901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2"/>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xit" presetID="1" presetSubtype="0">
                                  <p:stCondLst>
                                    <p:cond delay="0"/>
                                  </p:stCondLst>
                                  <p:childTnLst>
                                    <p:set>
                                      <p:cBhvr>
                                        <p:cTn dur="1" fill="hold" id="10">
                                          <p:stCondLst>
                                            <p:cond delay="0"/>
                                          </p:stCondLst>
                                        </p:cTn>
                                        <p:tgtEl>
                                          <p:spTgt spid="22"/>
                                        </p:tgtEl>
                                        <p:attrNameLst>
                                          <p:attrName>style.visibility</p:attrName>
                                        </p:attrNameLst>
                                      </p:cBhvr>
                                      <p:to>
                                        <p:strVal val="hidden"/>
                                      </p:to>
                                    </p:set>
                                  </p:childTnLst>
                                </p:cTn>
                              </p:par>
                              <p:par>
                                <p:cTn fill="hold" grpId="0" id="11" nodeType="withEffect" presetClass="entr" presetID="1" presetSubtype="0">
                                  <p:stCondLst>
                                    <p:cond delay="1000"/>
                                  </p:stCondLst>
                                  <p:childTnLst>
                                    <p:set>
                                      <p:cBhvr>
                                        <p:cTn dur="1" fill="hold" id="12">
                                          <p:stCondLst>
                                            <p:cond delay="0"/>
                                          </p:stCondLst>
                                        </p:cTn>
                                        <p:tgtEl>
                                          <p:spTgt spid="15"/>
                                        </p:tgtEl>
                                        <p:attrNameLst>
                                          <p:attrName>style.visibility</p:attrName>
                                        </p:attrNameLst>
                                      </p:cBhvr>
                                      <p:to>
                                        <p:strVal val="visible"/>
                                      </p:to>
                                    </p:set>
                                  </p:childTnLst>
                                </p:cTn>
                              </p:par>
                              <p:par>
                                <p:cTn fill="hold" grpId="0" id="13" nodeType="withEffect" presetClass="entr" presetID="1" presetSubtype="0">
                                  <p:stCondLst>
                                    <p:cond delay="1000"/>
                                  </p:stCondLst>
                                  <p:childTnLst>
                                    <p:set>
                                      <p:cBhvr>
                                        <p:cTn dur="1" fill="hold" id="14">
                                          <p:stCondLst>
                                            <p:cond delay="0"/>
                                          </p:stCondLst>
                                        </p:cTn>
                                        <p:tgtEl>
                                          <p:spTgt spid="14"/>
                                        </p:tgtEl>
                                        <p:attrNameLst>
                                          <p:attrName>style.visibility</p:attrName>
                                        </p:attrNameLst>
                                      </p:cBhvr>
                                      <p:to>
                                        <p:strVal val="visible"/>
                                      </p:to>
                                    </p:set>
                                  </p:childTnLst>
                                </p:cTn>
                              </p:par>
                              <p:par>
                                <p:cTn fill="hold" grpId="0" id="15" nodeType="withEffect" presetClass="entr" presetID="1" presetSubtype="0">
                                  <p:stCondLst>
                                    <p:cond delay="1000"/>
                                  </p:stCondLst>
                                  <p:childTnLst>
                                    <p:set>
                                      <p:cBhvr>
                                        <p:cTn dur="1" fill="hold" id="16">
                                          <p:stCondLst>
                                            <p:cond delay="0"/>
                                          </p:stCondLst>
                                        </p:cTn>
                                        <p:tgtEl>
                                          <p:spTgt spid="40"/>
                                        </p:tgtEl>
                                        <p:attrNameLst>
                                          <p:attrName>style.visibility</p:attrName>
                                        </p:attrNameLst>
                                      </p:cBhvr>
                                      <p:to>
                                        <p:strVal val="visible"/>
                                      </p:to>
                                    </p:set>
                                  </p:childTnLst>
                                </p:cTn>
                              </p:par>
                              <p:par>
                                <p:cTn fill="hold" grpId="0" id="17" nodeType="withEffect" presetClass="entr" presetID="1" presetSubtype="0">
                                  <p:stCondLst>
                                    <p:cond delay="1000"/>
                                  </p:stCondLst>
                                  <p:childTnLst>
                                    <p:set>
                                      <p:cBhvr>
                                        <p:cTn dur="1" fill="hold" id="18">
                                          <p:stCondLst>
                                            <p:cond delay="0"/>
                                          </p:stCondLst>
                                        </p:cTn>
                                        <p:tgtEl>
                                          <p:spTgt spid="39"/>
                                        </p:tgtEl>
                                        <p:attrNameLst>
                                          <p:attrName>style.visibility</p:attrName>
                                        </p:attrNameLst>
                                      </p:cBhvr>
                                      <p:to>
                                        <p:strVal val="visible"/>
                                      </p:to>
                                    </p:set>
                                  </p:childTnLst>
                                </p:cTn>
                              </p:par>
                              <p:par>
                                <p:cTn fill="hold" grpId="0" id="19" nodeType="withEffect" presetClass="entr" presetID="1" presetSubtype="0">
                                  <p:stCondLst>
                                    <p:cond delay="1000"/>
                                  </p:stCondLst>
                                  <p:childTnLst>
                                    <p:set>
                                      <p:cBhvr>
                                        <p:cTn dur="1" fill="hold" id="20">
                                          <p:stCondLst>
                                            <p:cond delay="0"/>
                                          </p:stCondLst>
                                        </p:cTn>
                                        <p:tgtEl>
                                          <p:spTgt spid="21"/>
                                        </p:tgtEl>
                                        <p:attrNameLst>
                                          <p:attrName>style.visibility</p:attrName>
                                        </p:attrNameLst>
                                      </p:cBhvr>
                                      <p:to>
                                        <p:strVal val="visible"/>
                                      </p:to>
                                    </p:set>
                                  </p:childTnLst>
                                </p:cTn>
                              </p:par>
                              <p:par>
                                <p:cTn fill="hold" grpId="0" id="21" nodeType="withEffect" presetClass="entr" presetID="1" presetSubtype="0">
                                  <p:stCondLst>
                                    <p:cond delay="1000"/>
                                  </p:stCondLst>
                                  <p:childTnLst>
                                    <p:set>
                                      <p:cBhvr>
                                        <p:cTn dur="1" fill="hold" id="22">
                                          <p:stCondLst>
                                            <p:cond delay="0"/>
                                          </p:stCondLst>
                                        </p:cTn>
                                        <p:tgtEl>
                                          <p:spTgt spid="20"/>
                                        </p:tgtEl>
                                        <p:attrNameLst>
                                          <p:attrName>style.visibility</p:attrName>
                                        </p:attrNameLst>
                                      </p:cBhvr>
                                      <p:to>
                                        <p:strVal val="visible"/>
                                      </p:to>
                                    </p:set>
                                  </p:childTnLst>
                                </p:cTn>
                              </p:par>
                              <p:par>
                                <p:cTn fill="hold" id="23" nodeType="withEffect" presetClass="entr" presetID="1" presetSubtype="0">
                                  <p:stCondLst>
                                    <p:cond delay="1000"/>
                                  </p:stCondLst>
                                  <p:childTnLst>
                                    <p:set>
                                      <p:cBhvr>
                                        <p:cTn dur="1" fill="hold" id="24">
                                          <p:stCondLst>
                                            <p:cond delay="0"/>
                                          </p:stCondLst>
                                        </p:cTn>
                                        <p:tgtEl>
                                          <p:spTgt spid="36"/>
                                        </p:tgtEl>
                                        <p:attrNameLst>
                                          <p:attrName>style.visibility</p:attrName>
                                        </p:attrNameLst>
                                      </p:cBhvr>
                                      <p:to>
                                        <p:strVal val="visible"/>
                                      </p:to>
                                    </p:set>
                                  </p:childTnLst>
                                </p:cTn>
                              </p:par>
                              <p:par>
                                <p:cTn fill="hold" id="25" nodeType="withEffect" presetClass="entr" presetID="1" presetSubtype="0">
                                  <p:stCondLst>
                                    <p:cond delay="1000"/>
                                  </p:stCondLst>
                                  <p:childTnLst>
                                    <p:set>
                                      <p:cBhvr>
                                        <p:cTn dur="1" fill="hold" id="26">
                                          <p:stCondLst>
                                            <p:cond delay="0"/>
                                          </p:stCondLst>
                                        </p:cTn>
                                        <p:tgtEl>
                                          <p:spTgt spid="12"/>
                                        </p:tgtEl>
                                        <p:attrNameLst>
                                          <p:attrName>style.visibility</p:attrName>
                                        </p:attrNameLst>
                                      </p:cBhvr>
                                      <p:to>
                                        <p:strVal val="visible"/>
                                      </p:to>
                                    </p:set>
                                  </p:childTnLst>
                                </p:cTn>
                              </p:par>
                              <p:par>
                                <p:cTn fill="hold" id="27" nodeType="withEffect" presetClass="entr" presetID="1" presetSubtype="0">
                                  <p:stCondLst>
                                    <p:cond delay="1000"/>
                                  </p:stCondLst>
                                  <p:childTnLst>
                                    <p:set>
                                      <p:cBhvr>
                                        <p:cTn dur="1" fill="hold" id="28">
                                          <p:stCondLst>
                                            <p:cond delay="0"/>
                                          </p:stCondLst>
                                        </p:cTn>
                                        <p:tgtEl>
                                          <p:spTgt spid="3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4"/>
      <p:bldP grpId="0" spid="15"/>
      <p:bldP animBg="1" grpId="0" spid="20"/>
      <p:bldP grpId="0" spid="21"/>
      <p:bldP animBg="1" grpId="0" spid="39"/>
      <p:bldP grpId="0" spid="40"/>
    </p:bldLst>
  </p:timing>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3" y="666750"/>
            <a:ext cx="9143991" cy="4495800"/>
          </a:xfrm>
          <a:prstGeom prst="rect">
            <a:avLst/>
          </a:prstGeom>
          <a:effectLst>
            <a:outerShdw algn="ctr" blurRad="50800" dir="5400000" dist="50800" rotWithShape="0">
              <a:schemeClr val="tx1">
                <a:alpha val="40000"/>
              </a:schemeClr>
            </a:outerShdw>
          </a:effectLst>
        </p:spPr>
      </p:pic>
      <p:sp>
        <p:nvSpPr>
          <p:cNvPr id="23" name="Rectangle 22"/>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24" name="Title 2"/>
          <p:cNvSpPr>
            <a:spLocks noGrp="1"/>
          </p:cNvSpPr>
          <p:nvPr>
            <p:ph type="title"/>
          </p:nvPr>
        </p:nvSpPr>
        <p:spPr/>
        <p:txBody>
          <a:bodyPr/>
          <a:lstStyle/>
          <a:p>
            <a:r>
              <a:rPr dirty="0" lang="en-US"/>
              <a:t>Material Pipeline Hierarchy</a:t>
            </a:r>
          </a:p>
        </p:txBody>
      </p:sp>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b="-64" r="12820" t="-2"/>
          <a:stretch/>
        </p:blipFill>
        <p:spPr>
          <a:xfrm>
            <a:off x="5655235" y="742950"/>
            <a:ext cx="3191730" cy="4313620"/>
          </a:xfrm>
          <a:prstGeom prst="rect">
            <a:avLst/>
          </a:prstGeom>
          <a:ln w="6350">
            <a:solidFill>
              <a:schemeClr val="tx1">
                <a:alpha val="40000"/>
              </a:schemeClr>
            </a:solidFill>
          </a:ln>
          <a:effectLst>
            <a:outerShdw algn="ctr" blurRad="50800" dir="5400000" dist="50800" rotWithShape="0">
              <a:schemeClr val="tx1">
                <a:alpha val="40000"/>
              </a:schemeClr>
            </a:outerShdw>
          </a:effectLst>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r="-28"/>
          <a:stretch/>
        </p:blipFill>
        <p:spPr>
          <a:xfrm>
            <a:off x="152400" y="742950"/>
            <a:ext cx="5502835" cy="4313620"/>
          </a:xfrm>
          <a:prstGeom prst="rect">
            <a:avLst/>
          </a:prstGeom>
          <a:ln w="6350">
            <a:solidFill>
              <a:schemeClr val="tx1">
                <a:alpha val="40000"/>
              </a:schemeClr>
            </a:solidFill>
          </a:ln>
          <a:effectLst>
            <a:outerShdw algn="ctr" blurRad="50800" dir="5400000" dist="50800" rotWithShape="0">
              <a:schemeClr val="tx1">
                <a:alpha val="40000"/>
              </a:schemeClr>
            </a:outerShdw>
          </a:effectLst>
        </p:spPr>
      </p:pic>
    </p:spTree>
    <p:extLst>
      <p:ext uri="{BB962C8B-B14F-4D97-AF65-F5344CB8AC3E}">
        <p14:creationId xmlns:p14="http://schemas.microsoft.com/office/powerpoint/2010/main" val="281909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3" y="666750"/>
            <a:ext cx="9143991" cy="4495800"/>
          </a:xfrm>
          <a:prstGeom prst="rect">
            <a:avLst/>
          </a:prstGeom>
          <a:effectLst>
            <a:outerShdw algn="ctr" blurRad="50800" dir="5400000" dist="50800" rotWithShape="0">
              <a:schemeClr val="tx1">
                <a:alpha val="40000"/>
              </a:schemeClr>
            </a:outerShdw>
          </a:effectLst>
        </p:spPr>
      </p:pic>
      <p:sp>
        <p:nvSpPr>
          <p:cNvPr id="23" name="Rectangle 22"/>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algn="ctr" blurRad="50800" dir="5400000" rotWithShape="0">
              <a:srgbClr val="000000"/>
            </a:outerShdw>
          </a:effectLst>
        </p:spPr>
        <p:txBody>
          <a:bodyPr/>
          <a:lstStyle/>
          <a:p>
            <a:pPr algn="ctr"/>
            <a:endParaRPr baseline="-25000" dirty="0" lang="en-US" sz="3600">
              <a:latin typeface="+mj-lt"/>
            </a:endParaRPr>
          </a:p>
        </p:txBody>
      </p:sp>
      <p:sp>
        <p:nvSpPr>
          <p:cNvPr id="24" name="Title 2"/>
          <p:cNvSpPr>
            <a:spLocks noGrp="1"/>
          </p:cNvSpPr>
          <p:nvPr>
            <p:ph type="title"/>
          </p:nvPr>
        </p:nvSpPr>
        <p:spPr/>
        <p:txBody>
          <a:bodyPr/>
          <a:lstStyle/>
          <a:p>
            <a:r>
              <a:rPr dirty="0" lang="en-US"/>
              <a:t>Material Pipeline Hierarchy</a:t>
            </a:r>
          </a:p>
        </p:txBody>
      </p:sp>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b="-64" r="12820" t="-2"/>
          <a:stretch/>
        </p:blipFill>
        <p:spPr>
          <a:xfrm>
            <a:off x="5655235" y="742950"/>
            <a:ext cx="3191730" cy="4313620"/>
          </a:xfrm>
          <a:prstGeom prst="rect">
            <a:avLst/>
          </a:prstGeom>
          <a:ln w="6350">
            <a:solidFill>
              <a:schemeClr val="tx1">
                <a:alpha val="40000"/>
              </a:schemeClr>
            </a:solidFill>
          </a:ln>
          <a:effectLst>
            <a:outerShdw algn="ctr" blurRad="50800" dir="5400000" dist="50800" rotWithShape="0">
              <a:schemeClr val="tx1">
                <a:alpha val="40000"/>
              </a:schemeClr>
            </a:outerShdw>
          </a:effectLst>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r="-28"/>
          <a:stretch/>
        </p:blipFill>
        <p:spPr>
          <a:xfrm>
            <a:off x="152400" y="742950"/>
            <a:ext cx="5502835" cy="4313620"/>
          </a:xfrm>
          <a:prstGeom prst="rect">
            <a:avLst/>
          </a:prstGeom>
          <a:ln w="6350">
            <a:solidFill>
              <a:schemeClr val="tx1">
                <a:alpha val="40000"/>
              </a:schemeClr>
            </a:solidFill>
          </a:ln>
          <a:effectLst>
            <a:outerShdw algn="ctr" blurRad="50800" dir="5400000" dist="50800" rotWithShape="0">
              <a:schemeClr val="tx1">
                <a:alpha val="40000"/>
              </a:schemeClr>
            </a:outerShdw>
          </a:effectLst>
        </p:spPr>
      </p:pic>
      <p:sp>
        <p:nvSpPr>
          <p:cNvPr id="29" name="Rectangle 28"/>
          <p:cNvSpPr/>
          <p:nvPr/>
        </p:nvSpPr>
        <p:spPr bwMode="auto">
          <a:xfrm>
            <a:off x="-76200" y="1706915"/>
            <a:ext cx="9296400" cy="1398235"/>
          </a:xfrm>
          <a:prstGeom prst="rect">
            <a:avLst/>
          </a:prstGeom>
          <a:solidFill>
            <a:schemeClr val="tx1">
              <a:alpha val="64000"/>
            </a:schemeClr>
          </a:solidFill>
          <a:ln w="12700">
            <a:solidFill>
              <a:schemeClr val="bg1">
                <a:alpha val="40000"/>
              </a:schemeClr>
            </a:solidFill>
          </a:ln>
          <a:effectLst>
            <a:outerShdw algn="ctr" blurRad="50800" dir="5400000" dist="76200" rotWithShape="0">
              <a:srgbClr val="000000">
                <a:alpha val="39000"/>
              </a:srgbClr>
            </a:outerShdw>
          </a:effectLst>
        </p:spPr>
        <p:txBody>
          <a:bodyPr/>
          <a:lstStyle/>
          <a:p>
            <a:pPr algn="ctr" eaLnBrk="1" hangingPunct="1">
              <a:defRPr/>
            </a:pPr>
            <a:endParaRPr baseline="-25000" dirty="0" lang="en-US" sz="3600">
              <a:latin typeface="+mj-lt"/>
            </a:endParaRPr>
          </a:p>
        </p:txBody>
      </p:sp>
      <p:sp>
        <p:nvSpPr>
          <p:cNvPr id="30" name="text Naming"/>
          <p:cNvSpPr txBox="1">
            <a:spLocks/>
          </p:cNvSpPr>
          <p:nvPr/>
        </p:nvSpPr>
        <p:spPr>
          <a:xfrm>
            <a:off x="0" y="1743670"/>
            <a:ext cx="8763000" cy="2800474"/>
          </a:xfrm>
          <a:prstGeom prst="rect">
            <a:avLst/>
          </a:prstGeom>
        </p:spPr>
        <p:txBody>
          <a:bodyPr bIns="40819" lIns="81639" rIns="81639" rtlCol="0" tIns="40819" vert="horz">
            <a:normAutofit/>
          </a:bodyPr>
          <a:lstStyle>
            <a:lvl1pPr algn="l" defTabSz="816388" eaLnBrk="1" hangingPunct="1" indent="-306146" latinLnBrk="0" marL="306146" rtl="0">
              <a:spcBef>
                <a:spcPct val="20000"/>
              </a:spcBef>
              <a:buFont charset="0" pitchFamily="34" typeface="Arial"/>
              <a:buChar char="•"/>
              <a:defRPr kern="1200" sz="2900">
                <a:solidFill>
                  <a:srgbClr val="9E9E9E"/>
                </a:solidFill>
                <a:latin charset="0" panose="020B0604030504040204" pitchFamily="34" typeface="Verdana"/>
                <a:ea charset="0" panose="020B0604030504040204" pitchFamily="34" typeface="Verdana"/>
                <a:cs charset="0" panose="020B0604030504040204" pitchFamily="34" typeface="Verdana"/>
              </a:defRPr>
            </a:lvl1pPr>
            <a:lvl2pPr algn="l" defTabSz="816388" eaLnBrk="1" hangingPunct="1" indent="-255121" latinLnBrk="0" marL="663315" rtl="0">
              <a:spcBef>
                <a:spcPct val="20000"/>
              </a:spcBef>
              <a:buFont charset="2" panose="05000000000000000000" pitchFamily="2" typeface="Wingdings"/>
              <a:buChar char="§"/>
              <a:defRPr kern="1200" sz="2500">
                <a:solidFill>
                  <a:srgbClr val="9E9E9E"/>
                </a:solidFill>
                <a:latin charset="0" panose="020B0604030504040204" pitchFamily="34" typeface="Verdana"/>
                <a:ea charset="0" panose="020B0604030504040204" pitchFamily="34" typeface="Verdana"/>
                <a:cs charset="0" panose="020B0604030504040204" pitchFamily="34" typeface="Verdana"/>
              </a:defRPr>
            </a:lvl2pPr>
            <a:lvl3pPr algn="l" defTabSz="816388" eaLnBrk="1" hangingPunct="1" indent="-204097" latinLnBrk="0" marL="1020485" rtl="0">
              <a:spcBef>
                <a:spcPct val="20000"/>
              </a:spcBef>
              <a:buFont charset="0" pitchFamily="34" typeface="Arial"/>
              <a:buChar char="•"/>
              <a:defRPr kern="1200" sz="2100">
                <a:solidFill>
                  <a:srgbClr val="AC9068"/>
                </a:solidFill>
                <a:latin charset="0" panose="020B0604030504040204" pitchFamily="34" typeface="Verdana"/>
                <a:ea charset="0" panose="020B0604030504040204" pitchFamily="34" typeface="Verdana"/>
                <a:cs charset="0" panose="020B0604030504040204" pitchFamily="34" typeface="Verdana"/>
              </a:defRPr>
            </a:lvl3pPr>
            <a:lvl4pPr algn="l" defTabSz="816388" eaLnBrk="1" hangingPunct="1" indent="-204097" latinLnBrk="0" marL="1428679"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4pPr>
            <a:lvl5pPr algn="l" defTabSz="816388" eaLnBrk="1" hangingPunct="1" indent="-204097" latinLnBrk="0" marL="1836873" rtl="0">
              <a:spcBef>
                <a:spcPct val="20000"/>
              </a:spcBef>
              <a:buFont charset="0" pitchFamily="34" typeface="Arial"/>
              <a:buChar char="»"/>
              <a:defRPr kern="1200" sz="1800">
                <a:solidFill>
                  <a:srgbClr val="9E9E9E"/>
                </a:solidFill>
                <a:latin charset="0" panose="020B0604030504040204" pitchFamily="34" typeface="Verdana"/>
                <a:ea charset="0" panose="020B0604030504040204" pitchFamily="34" typeface="Verdana"/>
                <a:cs charset="0" panose="020B0604030504040204" pitchFamily="34" typeface="Verdana"/>
              </a:defRPr>
            </a:lvl5pPr>
            <a:lvl6pPr algn="l" defTabSz="816388" eaLnBrk="1" hangingPunct="1" indent="-204097" latinLnBrk="0" marL="2245066" rtl="0">
              <a:spcBef>
                <a:spcPct val="20000"/>
              </a:spcBef>
              <a:buFont charset="0" pitchFamily="34" typeface="Arial"/>
              <a:buChar char="•"/>
              <a:defRPr kern="1200" sz="1800">
                <a:solidFill>
                  <a:schemeClr val="tx1"/>
                </a:solidFill>
                <a:latin typeface="+mn-lt"/>
                <a:ea typeface="+mn-ea"/>
                <a:cs typeface="+mn-cs"/>
              </a:defRPr>
            </a:lvl6pPr>
            <a:lvl7pPr algn="l" defTabSz="816388" eaLnBrk="1" hangingPunct="1" indent="-204097" latinLnBrk="0" marL="2653260" rtl="0">
              <a:spcBef>
                <a:spcPct val="20000"/>
              </a:spcBef>
              <a:buFont charset="0" pitchFamily="34" typeface="Arial"/>
              <a:buChar char="•"/>
              <a:defRPr kern="1200" sz="1800">
                <a:solidFill>
                  <a:schemeClr val="tx1"/>
                </a:solidFill>
                <a:latin typeface="+mn-lt"/>
                <a:ea typeface="+mn-ea"/>
                <a:cs typeface="+mn-cs"/>
              </a:defRPr>
            </a:lvl7pPr>
            <a:lvl8pPr algn="l" defTabSz="816388" eaLnBrk="1" hangingPunct="1" indent="-204097" latinLnBrk="0" marL="3061454" rtl="0">
              <a:spcBef>
                <a:spcPct val="20000"/>
              </a:spcBef>
              <a:buFont charset="0" pitchFamily="34" typeface="Arial"/>
              <a:buChar char="•"/>
              <a:defRPr kern="1200" sz="1800">
                <a:solidFill>
                  <a:schemeClr val="tx1"/>
                </a:solidFill>
                <a:latin typeface="+mn-lt"/>
                <a:ea typeface="+mn-ea"/>
                <a:cs typeface="+mn-cs"/>
              </a:defRPr>
            </a:lvl8pPr>
            <a:lvl9pPr algn="l" defTabSz="816388" eaLnBrk="1" hangingPunct="1" indent="-204097" latinLnBrk="0" marL="3469648" rtl="0">
              <a:spcBef>
                <a:spcPct val="20000"/>
              </a:spcBef>
              <a:buFont charset="0" pitchFamily="34" typeface="Arial"/>
              <a:buChar char="•"/>
              <a:defRPr kern="1200" sz="1800">
                <a:solidFill>
                  <a:schemeClr val="tx1"/>
                </a:solidFill>
                <a:latin typeface="+mn-lt"/>
                <a:ea typeface="+mn-ea"/>
                <a:cs typeface="+mn-cs"/>
              </a:defRPr>
            </a:lvl9pPr>
          </a:lstStyle>
          <a:p>
            <a:pPr indent="0" lvl="1" marL="408194">
              <a:buFont charset="2" panose="05000000000000000000" pitchFamily="2" typeface="Wingdings"/>
              <a:buNone/>
            </a:pPr>
            <a:r>
              <a:rPr dirty="0" lang="en-US" sz="2000"/>
              <a:t>Advantages of compositing</a:t>
            </a:r>
          </a:p>
          <a:p>
            <a:pPr lvl="2"/>
            <a:r>
              <a:rPr dirty="0" lang="en-US"/>
              <a:t>High quality environment tiles help surface all assets</a:t>
            </a:r>
          </a:p>
          <a:p>
            <a:pPr lvl="2"/>
            <a:r>
              <a:rPr dirty="0" lang="en-US"/>
              <a:t>Shading look of entire game linked purely to templates</a:t>
            </a:r>
          </a:p>
          <a:p>
            <a:pPr lvl="2"/>
            <a:endParaRPr dirty="0" lang="en-US"/>
          </a:p>
        </p:txBody>
      </p:sp>
    </p:spTree>
    <p:extLst>
      <p:ext uri="{BB962C8B-B14F-4D97-AF65-F5344CB8AC3E}">
        <p14:creationId xmlns:p14="http://schemas.microsoft.com/office/powerpoint/2010/main" val="2444608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099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6447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Environment Modeling and Materials</a:t>
            </a:r>
          </a:p>
        </p:txBody>
      </p:sp>
      <p:sp>
        <p:nvSpPr>
          <p:cNvPr id="3" name="Content Placeholder 2"/>
          <p:cNvSpPr>
            <a:spLocks noGrp="1"/>
          </p:cNvSpPr>
          <p:nvPr>
            <p:ph idx="1"/>
          </p:nvPr>
        </p:nvSpPr>
        <p:spPr>
          <a:xfrm>
            <a:off x="457200" y="809625"/>
            <a:ext cx="8229600" cy="4200525"/>
          </a:xfrm>
        </p:spPr>
        <p:txBody>
          <a:bodyPr>
            <a:normAutofit/>
          </a:bodyPr>
          <a:lstStyle/>
          <a:p>
            <a:pPr lvl="1"/>
            <a:r>
              <a:rPr lang="en-US" dirty="0"/>
              <a:t>Don't reinvent the wheel</a:t>
            </a:r>
          </a:p>
          <a:p>
            <a:pPr lvl="2"/>
            <a:r>
              <a:rPr lang="en-US" dirty="0"/>
              <a:t>Tiling textures</a:t>
            </a:r>
          </a:p>
          <a:p>
            <a:pPr lvl="2"/>
            <a:r>
              <a:rPr lang="en-US" dirty="0"/>
              <a:t>Layered materials</a:t>
            </a:r>
          </a:p>
          <a:p>
            <a:pPr lvl="2"/>
            <a:r>
              <a:rPr lang="en-US" dirty="0"/>
              <a:t>Skirt / Decal meshes</a:t>
            </a:r>
          </a:p>
          <a:p>
            <a:pPr lvl="2"/>
            <a:r>
              <a:rPr lang="en-US" dirty="0"/>
              <a:t>Strong modeling</a:t>
            </a:r>
          </a:p>
          <a:p>
            <a:pPr lvl="2"/>
            <a:r>
              <a:rPr lang="en-US" dirty="0"/>
              <a:t>Keep one-off baked assets to a minimum</a:t>
            </a:r>
          </a:p>
        </p:txBody>
      </p:sp>
    </p:spTree>
    <p:extLst>
      <p:ext uri="{BB962C8B-B14F-4D97-AF65-F5344CB8AC3E}">
        <p14:creationId xmlns:p14="http://schemas.microsoft.com/office/powerpoint/2010/main" val="2480917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266" y="748872"/>
            <a:ext cx="6771466" cy="4161630"/>
          </a:xfrm>
          <a:prstGeom prst="rect">
            <a:avLst/>
          </a:prstGeom>
          <a:effectLst>
            <a:glow>
              <a:schemeClr val="accent1">
                <a:alpha val="40000"/>
              </a:schemeClr>
            </a:glow>
            <a:softEdge rad="0"/>
          </a:effectLst>
        </p:spPr>
      </p:pic>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8" name="TextBox 17"/>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Zbrush sculpt</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spTree>
    <p:extLst>
      <p:ext uri="{BB962C8B-B14F-4D97-AF65-F5344CB8AC3E}">
        <p14:creationId xmlns:p14="http://schemas.microsoft.com/office/powerpoint/2010/main" val="1418616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l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742950"/>
            <a:ext cx="2743200" cy="2743200"/>
          </a:xfrm>
          <a:prstGeom prst="rect">
            <a:avLst/>
          </a:prstGeom>
          <a:effectLst>
            <a:outerShdw blurRad="63500" dist="101600" dir="8100000" algn="ctr" rotWithShape="0">
              <a:srgbClr val="000000">
                <a:alpha val="50000"/>
              </a:srgbClr>
            </a:outerShdw>
          </a:effectLst>
        </p:spPr>
      </p:pic>
      <p:sp>
        <p:nvSpPr>
          <p:cNvPr id="22" name="diffuse"/>
          <p:cNvSpPr txBox="1"/>
          <p:nvPr/>
        </p:nvSpPr>
        <p:spPr>
          <a:xfrm>
            <a:off x="152400" y="3486150"/>
            <a:ext cx="2743199" cy="369332"/>
          </a:xfrm>
          <a:prstGeom prst="rect">
            <a:avLst/>
          </a:prstGeom>
          <a:noFill/>
        </p:spPr>
        <p:txBody>
          <a:bodyPr wrap="square" rtlCol="0">
            <a:spAutoFit/>
          </a:bodyPr>
          <a:lstStyle/>
          <a:p>
            <a:pPr algn="ctr"/>
            <a:r>
              <a:rPr lang="en-US" sz="1800" dirty="0">
                <a:solidFill>
                  <a:schemeClr val="bg1">
                    <a:lumMod val="75000"/>
                  </a:schemeClr>
                </a:solidFill>
              </a:rPr>
              <a:t>Color</a:t>
            </a:r>
          </a:p>
        </p:txBody>
      </p:sp>
      <p:pic>
        <p:nvPicPr>
          <p:cNvPr id="3" name="nm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490" y="895350"/>
            <a:ext cx="2743200" cy="2743200"/>
          </a:xfrm>
          <a:prstGeom prst="rect">
            <a:avLst/>
          </a:prstGeom>
          <a:effectLst>
            <a:outerShdw blurRad="63500" dist="101600" dir="8100000" algn="ctr" rotWithShape="0">
              <a:srgbClr val="000000">
                <a:alpha val="50000"/>
              </a:srgbClr>
            </a:outerShdw>
          </a:effectLst>
        </p:spPr>
      </p:pic>
      <p:sp>
        <p:nvSpPr>
          <p:cNvPr id="23" name="normal"/>
          <p:cNvSpPr txBox="1"/>
          <p:nvPr/>
        </p:nvSpPr>
        <p:spPr>
          <a:xfrm>
            <a:off x="2166490" y="3626761"/>
            <a:ext cx="2743199" cy="369332"/>
          </a:xfrm>
          <a:prstGeom prst="rect">
            <a:avLst/>
          </a:prstGeom>
          <a:noFill/>
        </p:spPr>
        <p:txBody>
          <a:bodyPr wrap="square" rtlCol="0">
            <a:spAutoFit/>
          </a:bodyPr>
          <a:lstStyle/>
          <a:p>
            <a:pPr algn="ctr"/>
            <a:r>
              <a:rPr lang="en-US" sz="1800" dirty="0">
                <a:solidFill>
                  <a:schemeClr val="bg1">
                    <a:lumMod val="75000"/>
                  </a:schemeClr>
                </a:solidFill>
              </a:rPr>
              <a:t>Normal</a:t>
            </a:r>
          </a:p>
        </p:txBody>
      </p:sp>
      <p:pic>
        <p:nvPicPr>
          <p:cNvPr id="15" name="hg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312" y="1047750"/>
            <a:ext cx="2743200" cy="2743200"/>
          </a:xfrm>
          <a:prstGeom prst="rect">
            <a:avLst/>
          </a:prstGeom>
          <a:effectLst>
            <a:outerShdw blurRad="63500" dist="101600" dir="8100000" algn="ctr" rotWithShape="0">
              <a:srgbClr val="000000">
                <a:alpha val="50000"/>
              </a:srgbClr>
            </a:outerShdw>
          </a:effectLst>
        </p:spPr>
      </p:pic>
      <p:sp>
        <p:nvSpPr>
          <p:cNvPr id="24" name="height"/>
          <p:cNvSpPr txBox="1"/>
          <p:nvPr/>
        </p:nvSpPr>
        <p:spPr>
          <a:xfrm>
            <a:off x="4217312" y="3779161"/>
            <a:ext cx="2743199" cy="369332"/>
          </a:xfrm>
          <a:prstGeom prst="rect">
            <a:avLst/>
          </a:prstGeom>
          <a:noFill/>
        </p:spPr>
        <p:txBody>
          <a:bodyPr wrap="square" rtlCol="0">
            <a:spAutoFit/>
          </a:bodyPr>
          <a:lstStyle/>
          <a:p>
            <a:pPr algn="ctr"/>
            <a:r>
              <a:rPr lang="en-US" sz="1800" dirty="0">
                <a:solidFill>
                  <a:schemeClr val="bg1">
                    <a:lumMod val="75000"/>
                  </a:schemeClr>
                </a:solidFill>
              </a:rPr>
              <a:t>Height</a:t>
            </a:r>
          </a:p>
        </p:txBody>
      </p:sp>
      <p:pic>
        <p:nvPicPr>
          <p:cNvPr id="19" name="i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1200150"/>
            <a:ext cx="2743200" cy="2743200"/>
          </a:xfrm>
          <a:prstGeom prst="rect">
            <a:avLst/>
          </a:prstGeom>
          <a:effectLst>
            <a:outerShdw blurRad="63500" dist="101600" dir="8100000" algn="ctr" rotWithShape="0">
              <a:srgbClr val="000000">
                <a:alpha val="50000"/>
              </a:srgbClr>
            </a:outerShdw>
          </a:effectLst>
        </p:spPr>
      </p:pic>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8" name="TextBox 17"/>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Texture maps exported from Zbrush</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sp>
        <p:nvSpPr>
          <p:cNvPr id="25" name="height"/>
          <p:cNvSpPr txBox="1"/>
          <p:nvPr/>
        </p:nvSpPr>
        <p:spPr>
          <a:xfrm>
            <a:off x="6248400" y="3931561"/>
            <a:ext cx="2743199" cy="369332"/>
          </a:xfrm>
          <a:prstGeom prst="rect">
            <a:avLst/>
          </a:prstGeom>
          <a:noFill/>
        </p:spPr>
        <p:txBody>
          <a:bodyPr wrap="square" rtlCol="0">
            <a:spAutoFit/>
          </a:bodyPr>
          <a:lstStyle/>
          <a:p>
            <a:pPr algn="ctr"/>
            <a:r>
              <a:rPr lang="en-US" sz="1800" dirty="0">
                <a:solidFill>
                  <a:schemeClr val="bg1">
                    <a:lumMod val="75000"/>
                  </a:schemeClr>
                </a:solidFill>
              </a:rPr>
              <a:t>Id</a:t>
            </a:r>
          </a:p>
        </p:txBody>
      </p:sp>
    </p:spTree>
    <p:extLst>
      <p:ext uri="{BB962C8B-B14F-4D97-AF65-F5344CB8AC3E}">
        <p14:creationId xmlns:p14="http://schemas.microsoft.com/office/powerpoint/2010/main" val="3266553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l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742950"/>
            <a:ext cx="2743200" cy="2743200"/>
          </a:xfrm>
          <a:prstGeom prst="rect">
            <a:avLst/>
          </a:prstGeom>
          <a:effectLst>
            <a:outerShdw blurRad="63500" dist="101600" dir="8100000" algn="ctr" rotWithShape="0">
              <a:srgbClr val="000000">
                <a:alpha val="50000"/>
              </a:srgbClr>
            </a:outerShdw>
          </a:effectLst>
        </p:spPr>
      </p:pic>
      <p:sp>
        <p:nvSpPr>
          <p:cNvPr id="22" name="diffuse"/>
          <p:cNvSpPr txBox="1"/>
          <p:nvPr/>
        </p:nvSpPr>
        <p:spPr>
          <a:xfrm>
            <a:off x="152400" y="3486150"/>
            <a:ext cx="2743199" cy="369332"/>
          </a:xfrm>
          <a:prstGeom prst="rect">
            <a:avLst/>
          </a:prstGeom>
          <a:noFill/>
        </p:spPr>
        <p:txBody>
          <a:bodyPr wrap="square" rtlCol="0">
            <a:spAutoFit/>
          </a:bodyPr>
          <a:lstStyle/>
          <a:p>
            <a:pPr algn="ctr"/>
            <a:r>
              <a:rPr lang="en-US" sz="1800" dirty="0">
                <a:solidFill>
                  <a:schemeClr val="bg1">
                    <a:lumMod val="75000"/>
                  </a:schemeClr>
                </a:solidFill>
              </a:rPr>
              <a:t>Occlusion</a:t>
            </a:r>
          </a:p>
        </p:txBody>
      </p:sp>
      <p:pic>
        <p:nvPicPr>
          <p:cNvPr id="3" name="nm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490" y="895350"/>
            <a:ext cx="2743200" cy="2743200"/>
          </a:xfrm>
          <a:prstGeom prst="rect">
            <a:avLst/>
          </a:prstGeom>
          <a:effectLst>
            <a:outerShdw blurRad="63500" dist="101600" dir="8100000" algn="ctr" rotWithShape="0">
              <a:srgbClr val="000000">
                <a:alpha val="50000"/>
              </a:srgbClr>
            </a:outerShdw>
          </a:effectLst>
        </p:spPr>
      </p:pic>
      <p:sp>
        <p:nvSpPr>
          <p:cNvPr id="23" name="normal"/>
          <p:cNvSpPr txBox="1"/>
          <p:nvPr/>
        </p:nvSpPr>
        <p:spPr>
          <a:xfrm>
            <a:off x="2166490" y="3626761"/>
            <a:ext cx="2743199" cy="369332"/>
          </a:xfrm>
          <a:prstGeom prst="rect">
            <a:avLst/>
          </a:prstGeom>
          <a:noFill/>
        </p:spPr>
        <p:txBody>
          <a:bodyPr wrap="square" rtlCol="0">
            <a:spAutoFit/>
          </a:bodyPr>
          <a:lstStyle/>
          <a:p>
            <a:pPr algn="ctr"/>
            <a:r>
              <a:rPr lang="en-US" sz="1800" dirty="0">
                <a:solidFill>
                  <a:schemeClr val="bg1">
                    <a:lumMod val="75000"/>
                  </a:schemeClr>
                </a:solidFill>
              </a:rPr>
              <a:t>Mask: Moss</a:t>
            </a:r>
          </a:p>
        </p:txBody>
      </p:sp>
      <p:pic>
        <p:nvPicPr>
          <p:cNvPr id="15" name="hg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312" y="1047750"/>
            <a:ext cx="2743200" cy="2743200"/>
          </a:xfrm>
          <a:prstGeom prst="rect">
            <a:avLst/>
          </a:prstGeom>
          <a:effectLst>
            <a:outerShdw blurRad="63500" dist="101600" dir="8100000" algn="ctr" rotWithShape="0">
              <a:srgbClr val="000000">
                <a:alpha val="50000"/>
              </a:srgbClr>
            </a:outerShdw>
          </a:effectLst>
        </p:spPr>
      </p:pic>
      <p:sp>
        <p:nvSpPr>
          <p:cNvPr id="24" name="height"/>
          <p:cNvSpPr txBox="1"/>
          <p:nvPr/>
        </p:nvSpPr>
        <p:spPr>
          <a:xfrm>
            <a:off x="4217312" y="3779161"/>
            <a:ext cx="2743199" cy="369332"/>
          </a:xfrm>
          <a:prstGeom prst="rect">
            <a:avLst/>
          </a:prstGeom>
          <a:noFill/>
        </p:spPr>
        <p:txBody>
          <a:bodyPr wrap="square" rtlCol="0">
            <a:spAutoFit/>
          </a:bodyPr>
          <a:lstStyle/>
          <a:p>
            <a:pPr algn="ctr"/>
            <a:r>
              <a:rPr lang="en-US" sz="1800" dirty="0">
                <a:solidFill>
                  <a:schemeClr val="bg1">
                    <a:lumMod val="75000"/>
                  </a:schemeClr>
                </a:solidFill>
              </a:rPr>
              <a:t>Mask: Wear</a:t>
            </a:r>
          </a:p>
        </p:txBody>
      </p:sp>
      <p:pic>
        <p:nvPicPr>
          <p:cNvPr id="19" name="i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1200150"/>
            <a:ext cx="2743200" cy="2743200"/>
          </a:xfrm>
          <a:prstGeom prst="rect">
            <a:avLst/>
          </a:prstGeom>
          <a:effectLst>
            <a:outerShdw blurRad="63500" dist="101600" dir="8100000" algn="ctr" rotWithShape="0">
              <a:srgbClr val="000000">
                <a:alpha val="50000"/>
              </a:srgbClr>
            </a:outerShdw>
          </a:effectLst>
        </p:spPr>
      </p:pic>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8" name="TextBox 17"/>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Composite masks and occlusion</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sp>
        <p:nvSpPr>
          <p:cNvPr id="25" name="height"/>
          <p:cNvSpPr txBox="1"/>
          <p:nvPr/>
        </p:nvSpPr>
        <p:spPr>
          <a:xfrm>
            <a:off x="6248400" y="3931561"/>
            <a:ext cx="2743199" cy="369332"/>
          </a:xfrm>
          <a:prstGeom prst="rect">
            <a:avLst/>
          </a:prstGeom>
          <a:noFill/>
        </p:spPr>
        <p:txBody>
          <a:bodyPr wrap="square" rtlCol="0">
            <a:spAutoFit/>
          </a:bodyPr>
          <a:lstStyle/>
          <a:p>
            <a:pPr algn="ctr"/>
            <a:r>
              <a:rPr lang="en-US" sz="1800" dirty="0">
                <a:solidFill>
                  <a:schemeClr val="bg1">
                    <a:lumMod val="75000"/>
                  </a:schemeClr>
                </a:solidFill>
              </a:rPr>
              <a:t>Mask: Grout</a:t>
            </a:r>
          </a:p>
        </p:txBody>
      </p:sp>
    </p:spTree>
    <p:extLst>
      <p:ext uri="{BB962C8B-B14F-4D97-AF65-F5344CB8AC3E}">
        <p14:creationId xmlns:p14="http://schemas.microsoft.com/office/powerpoint/2010/main" val="3775992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227"/>
            <a:ext cx="6553199" cy="4423409"/>
          </a:xfrm>
          <a:prstGeom prst="rect">
            <a:avLst/>
          </a:prstGeom>
          <a:effectLst>
            <a:outerShdw blurRad="63500" dist="63500" dir="5400000" algn="ctr" rotWithShape="0">
              <a:srgbClr val="000000">
                <a:alpha val="75000"/>
              </a:srgbClr>
            </a:outerShdw>
          </a:effectLst>
        </p:spPr>
      </p:pic>
      <p:sp>
        <p:nvSpPr>
          <p:cNvPr id="5" name="Rectangle 4"/>
          <p:cNvSpPr>
            <a:spLocks/>
          </p:cNvSpPr>
          <p:nvPr/>
        </p:nvSpPr>
        <p:spPr bwMode="auto">
          <a:xfrm>
            <a:off x="5982427" y="801459"/>
            <a:ext cx="3009173" cy="3094811"/>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654" y="772339"/>
            <a:ext cx="2952750" cy="2952750"/>
          </a:xfrm>
          <a:prstGeom prst="rect">
            <a:avLst/>
          </a:prstGeom>
        </p:spPr>
      </p:pic>
      <p:sp>
        <p:nvSpPr>
          <p:cNvPr id="14" name="TextBox 13"/>
          <p:cNvSpPr txBox="1"/>
          <p:nvPr/>
        </p:nvSpPr>
        <p:spPr>
          <a:xfrm>
            <a:off x="6238729" y="3562350"/>
            <a:ext cx="2514600" cy="276999"/>
          </a:xfrm>
          <a:prstGeom prst="rect">
            <a:avLst/>
          </a:prstGeom>
          <a:noFill/>
        </p:spPr>
        <p:txBody>
          <a:bodyPr wrap="square" rtlCol="0">
            <a:spAutoFit/>
          </a:bodyPr>
          <a:lstStyle/>
          <a:p>
            <a:pPr algn="ctr"/>
            <a:r>
              <a:rPr lang="en-US" sz="1200" dirty="0">
                <a:solidFill>
                  <a:schemeClr val="bg1">
                    <a:lumMod val="75000"/>
                  </a:schemeClr>
                </a:solidFill>
              </a:rPr>
              <a:t>mtt_concrete_polished_050</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8" name="TextBox 17"/>
          <p:cNvSpPr txBox="1"/>
          <p:nvPr/>
        </p:nvSpPr>
        <p:spPr>
          <a:xfrm>
            <a:off x="457200" y="4272032"/>
            <a:ext cx="2514600" cy="400110"/>
          </a:xfrm>
          <a:prstGeom prst="rect">
            <a:avLst/>
          </a:prstGeom>
          <a:noFill/>
        </p:spPr>
        <p:txBody>
          <a:bodyPr wrap="square" rtlCol="0">
            <a:spAutoFit/>
          </a:bodyPr>
          <a:lstStyle/>
          <a:p>
            <a:r>
              <a:rPr lang="en-US" sz="2000" dirty="0">
                <a:solidFill>
                  <a:schemeClr val="bg1">
                    <a:lumMod val="75000"/>
                  </a:schemeClr>
                </a:solidFill>
              </a:rPr>
              <a:t>Base template:</a:t>
            </a:r>
          </a:p>
        </p:txBody>
      </p:sp>
    </p:spTree>
    <p:extLst>
      <p:ext uri="{BB962C8B-B14F-4D97-AF65-F5344CB8AC3E}">
        <p14:creationId xmlns:p14="http://schemas.microsoft.com/office/powerpoint/2010/main" val="2356303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17" grpId="0" animBg="1"/>
      <p:bldP spid="17" grpId="1" animBg="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The Order: 1886</a:t>
            </a:r>
          </a:p>
        </p:txBody>
      </p:sp>
      <p:sp>
        <p:nvSpPr>
          <p:cNvPr id="3" name="Content Placeholder 2"/>
          <p:cNvSpPr>
            <a:spLocks noGrp="1"/>
          </p:cNvSpPr>
          <p:nvPr>
            <p:ph idx="1"/>
          </p:nvPr>
        </p:nvSpPr>
        <p:spPr>
          <a:xfrm>
            <a:off x="2895600" y="809625"/>
            <a:ext cx="5562600" cy="4048125"/>
          </a:xfrm>
        </p:spPr>
        <p:txBody>
          <a:bodyPr>
            <a:normAutofit/>
          </a:bodyPr>
          <a:lstStyle/>
          <a:p>
            <a:pPr lvl="1"/>
            <a:r>
              <a:rPr lang="en-US" sz="1800" dirty="0"/>
              <a:t>Development began at start of 2011</a:t>
            </a:r>
          </a:p>
          <a:p>
            <a:pPr lvl="1"/>
            <a:r>
              <a:rPr lang="en-US" sz="1800" dirty="0"/>
              <a:t>Company size of 45 at start</a:t>
            </a:r>
          </a:p>
          <a:p>
            <a:pPr lvl="1"/>
            <a:r>
              <a:rPr lang="en-US" sz="1800" dirty="0"/>
              <a:t>Peaked at about 140 </a:t>
            </a:r>
          </a:p>
          <a:p>
            <a:pPr lvl="1"/>
            <a:r>
              <a:rPr lang="en-US" sz="1800" dirty="0"/>
              <a:t>Biggest Challenges</a:t>
            </a:r>
          </a:p>
          <a:p>
            <a:pPr lvl="2"/>
            <a:r>
              <a:rPr lang="en-US" sz="1600" dirty="0"/>
              <a:t>Skipped 2 generations of hardware</a:t>
            </a:r>
          </a:p>
          <a:p>
            <a:pPr lvl="2"/>
            <a:r>
              <a:rPr lang="en-US" sz="1600" dirty="0"/>
              <a:t>Engine, tools, and physics from scratch</a:t>
            </a:r>
          </a:p>
          <a:p>
            <a:pPr lvl="2"/>
            <a:r>
              <a:rPr lang="en-US" sz="1600" dirty="0"/>
              <a:t>Our first original IP</a:t>
            </a:r>
          </a:p>
          <a:p>
            <a:pPr lvl="2"/>
            <a:r>
              <a:rPr lang="en-US" sz="1600" dirty="0"/>
              <a:t>Completely new gameplay genre</a:t>
            </a:r>
          </a:p>
          <a:p>
            <a:pPr lvl="2"/>
            <a:r>
              <a:rPr lang="en-US" sz="1600" dirty="0"/>
              <a:t>New art style</a:t>
            </a:r>
          </a:p>
          <a:p>
            <a:pPr lvl="2"/>
            <a:r>
              <a:rPr lang="en-US" sz="1600" dirty="0"/>
              <a:t>Everything real-time, in-game</a:t>
            </a:r>
            <a:endParaRPr lang="en-US" sz="1800" dirty="0"/>
          </a:p>
          <a:p>
            <a:pPr lvl="2"/>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44255"/>
            <a:ext cx="2616082" cy="3348154"/>
          </a:xfrm>
          <a:prstGeom prst="rect">
            <a:avLst/>
          </a:prstGeom>
          <a:ln w="6350">
            <a:solidFill>
              <a:schemeClr val="tx1">
                <a:alpha val="40000"/>
              </a:schemeClr>
            </a:solidFill>
          </a:ln>
          <a:effectLst>
            <a:outerShdw blurRad="50800" dist="50800" dir="5400000" algn="ctr" rotWithShape="0">
              <a:schemeClr val="tx1">
                <a:alpha val="40000"/>
              </a:schemeClr>
            </a:outerShdw>
          </a:effectLst>
        </p:spPr>
      </p:pic>
      <p:sp>
        <p:nvSpPr>
          <p:cNvPr id="13" name="Content Placeholder 2"/>
          <p:cNvSpPr txBox="1">
            <a:spLocks/>
          </p:cNvSpPr>
          <p:nvPr/>
        </p:nvSpPr>
        <p:spPr>
          <a:xfrm>
            <a:off x="2895600" y="2114551"/>
            <a:ext cx="8382000" cy="1981200"/>
          </a:xfrm>
          <a:prstGeom prst="rect">
            <a:avLst/>
          </a:prstGeom>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rgbClr val="9E9E9E"/>
                </a:solidFill>
                <a:latin typeface="Verdana" panose="020B0604030504040204" pitchFamily="34" charset="0"/>
                <a:ea typeface="Verdana" panose="020B0604030504040204" pitchFamily="34" charset="0"/>
                <a:cs typeface="Verdana" panose="020B0604030504040204" pitchFamily="34" charset="0"/>
              </a:defRPr>
            </a:lvl1pPr>
            <a:lvl2pPr marL="663315" indent="-255121" algn="l" defTabSz="816388" rtl="0" eaLnBrk="1" latinLnBrk="0" hangingPunct="1">
              <a:spcBef>
                <a:spcPct val="20000"/>
              </a:spcBef>
              <a:buFont typeface="Wingdings" panose="05000000000000000000" pitchFamily="2" charset="2"/>
              <a:buChar char="§"/>
              <a:defRPr sz="2500" kern="1200">
                <a:solidFill>
                  <a:srgbClr val="9E9E9E"/>
                </a:solidFill>
                <a:latin typeface="Verdana" panose="020B0604030504040204" pitchFamily="34" charset="0"/>
                <a:ea typeface="Verdana" panose="020B0604030504040204" pitchFamily="34" charset="0"/>
                <a:cs typeface="Verdana" panose="020B0604030504040204" pitchFamily="34" charset="0"/>
              </a:defRPr>
            </a:lvl2pPr>
            <a:lvl3pPr marL="1020485" indent="-204097" algn="l" defTabSz="816388" rtl="0" eaLnBrk="1" latinLnBrk="0" hangingPunct="1">
              <a:spcBef>
                <a:spcPct val="20000"/>
              </a:spcBef>
              <a:buFont typeface="Arial" pitchFamily="34" charset="0"/>
              <a:buChar char="•"/>
              <a:defRPr sz="2100" kern="1200">
                <a:solidFill>
                  <a:srgbClr val="AC9068"/>
                </a:solidFill>
                <a:latin typeface="Verdana" panose="020B0604030504040204" pitchFamily="34" charset="0"/>
                <a:ea typeface="Verdana" panose="020B0604030504040204" pitchFamily="34" charset="0"/>
                <a:cs typeface="Verdana" panose="020B0604030504040204"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Verdana" panose="020B0604030504040204" pitchFamily="34" charset="0"/>
                <a:ea typeface="Verdana" panose="020B0604030504040204" pitchFamily="34" charset="0"/>
                <a:cs typeface="Verdana" panose="020B0604030504040204"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lvl="1"/>
            <a:endParaRPr lang="en-US" sz="1400" dirty="0"/>
          </a:p>
        </p:txBody>
      </p:sp>
    </p:spTree>
    <p:extLst>
      <p:ext uri="{BB962C8B-B14F-4D97-AF65-F5344CB8AC3E}">
        <p14:creationId xmlns:p14="http://schemas.microsoft.com/office/powerpoint/2010/main" val="1790541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227"/>
            <a:ext cx="6553198" cy="4423409"/>
          </a:xfrm>
          <a:prstGeom prst="rect">
            <a:avLst/>
          </a:prstGeom>
          <a:effectLst>
            <a:outerShdw blurRad="63500" dist="63500" dir="5400000" algn="ctr" rotWithShape="0">
              <a:srgbClr val="000000">
                <a:alpha val="75000"/>
              </a:srgbClr>
            </a:outerShdw>
          </a:effectLst>
        </p:spPr>
      </p:pic>
      <p:sp>
        <p:nvSpPr>
          <p:cNvPr id="5" name="Rectangle 4"/>
          <p:cNvSpPr>
            <a:spLocks/>
          </p:cNvSpPr>
          <p:nvPr/>
        </p:nvSpPr>
        <p:spPr bwMode="auto">
          <a:xfrm>
            <a:off x="3048002" y="818931"/>
            <a:ext cx="5943598" cy="3094811"/>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950" y="773025"/>
            <a:ext cx="5851429" cy="2925714"/>
          </a:xfrm>
          <a:prstGeom prst="rect">
            <a:avLst/>
          </a:prstGeom>
        </p:spPr>
      </p:pic>
      <p:sp>
        <p:nvSpPr>
          <p:cNvPr id="14" name="TextBox 13"/>
          <p:cNvSpPr txBox="1"/>
          <p:nvPr/>
        </p:nvSpPr>
        <p:spPr>
          <a:xfrm>
            <a:off x="3048002" y="3550702"/>
            <a:ext cx="2903783" cy="276999"/>
          </a:xfrm>
          <a:prstGeom prst="rect">
            <a:avLst/>
          </a:prstGeom>
          <a:noFill/>
        </p:spPr>
        <p:txBody>
          <a:bodyPr wrap="square" rtlCol="0">
            <a:spAutoFit/>
          </a:bodyPr>
          <a:lstStyle/>
          <a:p>
            <a:pPr algn="ctr"/>
            <a:r>
              <a:rPr lang="en-US" sz="1200" dirty="0">
                <a:solidFill>
                  <a:schemeClr val="bg1">
                    <a:lumMod val="75000"/>
                  </a:schemeClr>
                </a:solidFill>
              </a:rPr>
              <a:t>mat: cmn_granite_a_tile_grey_light</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9" name="TextBox 8"/>
          <p:cNvSpPr txBox="1"/>
          <p:nvPr/>
        </p:nvSpPr>
        <p:spPr>
          <a:xfrm>
            <a:off x="5951785" y="3550702"/>
            <a:ext cx="3039815" cy="276999"/>
          </a:xfrm>
          <a:prstGeom prst="rect">
            <a:avLst/>
          </a:prstGeom>
          <a:noFill/>
        </p:spPr>
        <p:txBody>
          <a:bodyPr wrap="square" rtlCol="0">
            <a:spAutoFit/>
          </a:bodyPr>
          <a:lstStyle/>
          <a:p>
            <a:pPr algn="ctr"/>
            <a:r>
              <a:rPr lang="en-US" sz="1200" dirty="0">
                <a:solidFill>
                  <a:schemeClr val="bg1">
                    <a:lumMod val="75000"/>
                  </a:schemeClr>
                </a:solidFill>
              </a:rPr>
              <a:t>mask: cmn_concrete_sidewalk_a_stone_msk</a:t>
            </a:r>
          </a:p>
        </p:txBody>
      </p:sp>
      <p:sp>
        <p:nvSpPr>
          <p:cNvPr id="11" name="TextBox 10"/>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Surface Detail: Composite additive material normal and occlusion only</a:t>
            </a:r>
          </a:p>
        </p:txBody>
      </p:sp>
    </p:spTree>
    <p:extLst>
      <p:ext uri="{BB962C8B-B14F-4D97-AF65-F5344CB8AC3E}">
        <p14:creationId xmlns:p14="http://schemas.microsoft.com/office/powerpoint/2010/main" val="2261288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17" grpId="0" animBg="1"/>
      <p:bldP spid="17" grpId="1" animBg="1"/>
      <p:bldP spid="9" grpId="0"/>
      <p:bldP spid="9" grpId="1"/>
      <p:bldP spid="11" grpId="0"/>
      <p:bldP spid="11"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227"/>
            <a:ext cx="6553198" cy="4423408"/>
          </a:xfrm>
          <a:prstGeom prst="rect">
            <a:avLst/>
          </a:prstGeom>
          <a:effectLst>
            <a:outerShdw blurRad="63500" dist="63500" dir="5400000" algn="ctr" rotWithShape="0">
              <a:srgbClr val="000000">
                <a:alpha val="75000"/>
              </a:srgbClr>
            </a:outerShdw>
          </a:effectLst>
        </p:spPr>
      </p:pic>
      <p:sp>
        <p:nvSpPr>
          <p:cNvPr id="5" name="Rectangle 4"/>
          <p:cNvSpPr>
            <a:spLocks/>
          </p:cNvSpPr>
          <p:nvPr/>
        </p:nvSpPr>
        <p:spPr bwMode="auto">
          <a:xfrm>
            <a:off x="3048002" y="818931"/>
            <a:ext cx="5943598" cy="3094811"/>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951" y="773025"/>
            <a:ext cx="5851427" cy="2925714"/>
          </a:xfrm>
          <a:prstGeom prst="rect">
            <a:avLst/>
          </a:prstGeom>
        </p:spPr>
      </p:pic>
      <p:sp>
        <p:nvSpPr>
          <p:cNvPr id="14" name="TextBox 13"/>
          <p:cNvSpPr txBox="1"/>
          <p:nvPr/>
        </p:nvSpPr>
        <p:spPr>
          <a:xfrm>
            <a:off x="3048002" y="3550702"/>
            <a:ext cx="2903783" cy="276999"/>
          </a:xfrm>
          <a:prstGeom prst="rect">
            <a:avLst/>
          </a:prstGeom>
          <a:noFill/>
        </p:spPr>
        <p:txBody>
          <a:bodyPr wrap="square" rtlCol="0">
            <a:spAutoFit/>
          </a:bodyPr>
          <a:lstStyle/>
          <a:p>
            <a:pPr algn="ctr"/>
            <a:r>
              <a:rPr lang="en-US" sz="1200" dirty="0">
                <a:solidFill>
                  <a:schemeClr val="bg1">
                    <a:lumMod val="75000"/>
                  </a:schemeClr>
                </a:solidFill>
              </a:rPr>
              <a:t>mat: cmn_dirt_fine_a_tile_brown_dark</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9" name="TextBox 8"/>
          <p:cNvSpPr txBox="1"/>
          <p:nvPr/>
        </p:nvSpPr>
        <p:spPr>
          <a:xfrm>
            <a:off x="5951785" y="3550702"/>
            <a:ext cx="3039815" cy="276999"/>
          </a:xfrm>
          <a:prstGeom prst="rect">
            <a:avLst/>
          </a:prstGeom>
          <a:noFill/>
        </p:spPr>
        <p:txBody>
          <a:bodyPr wrap="square" rtlCol="0">
            <a:spAutoFit/>
          </a:bodyPr>
          <a:lstStyle/>
          <a:p>
            <a:pPr algn="ctr"/>
            <a:r>
              <a:rPr lang="en-US" sz="1200" dirty="0">
                <a:solidFill>
                  <a:schemeClr val="bg1">
                    <a:lumMod val="75000"/>
                  </a:schemeClr>
                </a:solidFill>
              </a:rPr>
              <a:t>mask: cmn_variation_b_inverted_msk</a:t>
            </a:r>
          </a:p>
        </p:txBody>
      </p:sp>
      <p:sp>
        <p:nvSpPr>
          <p:cNvPr id="11" name="TextBox 10"/>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Surface dirt: Composite full material</a:t>
            </a:r>
          </a:p>
        </p:txBody>
      </p:sp>
    </p:spTree>
    <p:extLst>
      <p:ext uri="{BB962C8B-B14F-4D97-AF65-F5344CB8AC3E}">
        <p14:creationId xmlns:p14="http://schemas.microsoft.com/office/powerpoint/2010/main" val="1116812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17" grpId="0" animBg="1"/>
      <p:bldP spid="17" grpId="1" animBg="1"/>
      <p:bldP spid="9" grpId="0"/>
      <p:bldP spid="9" grpId="1"/>
      <p:bldP spid="11" grpId="0"/>
      <p:bldP spid="11"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0227"/>
            <a:ext cx="6553196" cy="4423408"/>
          </a:xfrm>
          <a:prstGeom prst="rect">
            <a:avLst/>
          </a:prstGeom>
          <a:effectLst>
            <a:outerShdw blurRad="63500" dist="63500" dir="5400000" algn="ctr" rotWithShape="0">
              <a:srgbClr val="000000">
                <a:alpha val="75000"/>
              </a:srgbClr>
            </a:outerShdw>
          </a:effectLst>
        </p:spPr>
      </p:pic>
      <p:sp>
        <p:nvSpPr>
          <p:cNvPr id="5" name="Rectangle 4"/>
          <p:cNvSpPr>
            <a:spLocks/>
          </p:cNvSpPr>
          <p:nvPr/>
        </p:nvSpPr>
        <p:spPr bwMode="auto">
          <a:xfrm>
            <a:off x="3048002" y="818931"/>
            <a:ext cx="5943598" cy="3094811"/>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951" y="773025"/>
            <a:ext cx="5851427" cy="2925713"/>
          </a:xfrm>
          <a:prstGeom prst="rect">
            <a:avLst/>
          </a:prstGeom>
        </p:spPr>
      </p:pic>
      <p:sp>
        <p:nvSpPr>
          <p:cNvPr id="14" name="TextBox 13"/>
          <p:cNvSpPr txBox="1"/>
          <p:nvPr/>
        </p:nvSpPr>
        <p:spPr>
          <a:xfrm>
            <a:off x="3048002" y="3550702"/>
            <a:ext cx="2903783" cy="276999"/>
          </a:xfrm>
          <a:prstGeom prst="rect">
            <a:avLst/>
          </a:prstGeom>
          <a:noFill/>
        </p:spPr>
        <p:txBody>
          <a:bodyPr wrap="square" rtlCol="0">
            <a:spAutoFit/>
          </a:bodyPr>
          <a:lstStyle/>
          <a:p>
            <a:pPr algn="ctr"/>
            <a:r>
              <a:rPr lang="en-US" sz="1200" dirty="0">
                <a:solidFill>
                  <a:schemeClr val="bg1">
                    <a:lumMod val="75000"/>
                  </a:schemeClr>
                </a:solidFill>
              </a:rPr>
              <a:t>mat: mtt_quartz_polished_100</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9" name="TextBox 8"/>
          <p:cNvSpPr txBox="1"/>
          <p:nvPr/>
        </p:nvSpPr>
        <p:spPr>
          <a:xfrm>
            <a:off x="5951785" y="3550702"/>
            <a:ext cx="3039815" cy="276999"/>
          </a:xfrm>
          <a:prstGeom prst="rect">
            <a:avLst/>
          </a:prstGeom>
          <a:noFill/>
        </p:spPr>
        <p:txBody>
          <a:bodyPr wrap="square" rtlCol="0">
            <a:spAutoFit/>
          </a:bodyPr>
          <a:lstStyle/>
          <a:p>
            <a:pPr algn="ctr"/>
            <a:r>
              <a:rPr lang="en-US" sz="1200" dirty="0">
                <a:solidFill>
                  <a:schemeClr val="bg1">
                    <a:lumMod val="75000"/>
                  </a:schemeClr>
                </a:solidFill>
              </a:rPr>
              <a:t>mask: cmn_flakes_a_light_msk</a:t>
            </a:r>
          </a:p>
        </p:txBody>
      </p:sp>
      <p:sp>
        <p:nvSpPr>
          <p:cNvPr id="11" name="TextBox 10"/>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Flakes of quartz: Composite shading properties only</a:t>
            </a:r>
          </a:p>
        </p:txBody>
      </p:sp>
    </p:spTree>
    <p:extLst>
      <p:ext uri="{BB962C8B-B14F-4D97-AF65-F5344CB8AC3E}">
        <p14:creationId xmlns:p14="http://schemas.microsoft.com/office/powerpoint/2010/main" val="120155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17" grpId="0" animBg="1"/>
      <p:bldP spid="17" grpId="1" animBg="1"/>
      <p:bldP spid="9" grpId="0"/>
      <p:bldP spid="9" grpId="1"/>
      <p:bldP spid="11" grpId="0"/>
      <p:bldP spid="1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0227"/>
            <a:ext cx="6553196" cy="4423407"/>
          </a:xfrm>
          <a:prstGeom prst="rect">
            <a:avLst/>
          </a:prstGeom>
          <a:effectLst>
            <a:outerShdw blurRad="63500" dist="63500" dir="5400000" algn="ctr" rotWithShape="0">
              <a:srgbClr val="000000">
                <a:alpha val="75000"/>
              </a:srgbClr>
            </a:outerShdw>
          </a:effectLst>
        </p:spPr>
      </p:pic>
      <p:sp>
        <p:nvSpPr>
          <p:cNvPr id="5" name="Rectangle 4"/>
          <p:cNvSpPr>
            <a:spLocks/>
          </p:cNvSpPr>
          <p:nvPr/>
        </p:nvSpPr>
        <p:spPr bwMode="auto">
          <a:xfrm>
            <a:off x="3048002" y="818931"/>
            <a:ext cx="5943598" cy="3094811"/>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952" y="773025"/>
            <a:ext cx="5851425" cy="2925713"/>
          </a:xfrm>
          <a:prstGeom prst="rect">
            <a:avLst/>
          </a:prstGeom>
        </p:spPr>
      </p:pic>
      <p:sp>
        <p:nvSpPr>
          <p:cNvPr id="14" name="TextBox 13"/>
          <p:cNvSpPr txBox="1"/>
          <p:nvPr/>
        </p:nvSpPr>
        <p:spPr>
          <a:xfrm>
            <a:off x="3048002" y="3550702"/>
            <a:ext cx="2903783" cy="276999"/>
          </a:xfrm>
          <a:prstGeom prst="rect">
            <a:avLst/>
          </a:prstGeom>
          <a:noFill/>
        </p:spPr>
        <p:txBody>
          <a:bodyPr wrap="square" rtlCol="0">
            <a:spAutoFit/>
          </a:bodyPr>
          <a:lstStyle/>
          <a:p>
            <a:pPr algn="ctr"/>
            <a:r>
              <a:rPr lang="en-US" sz="1200" dirty="0">
                <a:solidFill>
                  <a:schemeClr val="bg1">
                    <a:lumMod val="75000"/>
                  </a:schemeClr>
                </a:solidFill>
              </a:rPr>
              <a:t>mat: cmn_water_dampness_000</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9" name="TextBox 8"/>
          <p:cNvSpPr txBox="1"/>
          <p:nvPr/>
        </p:nvSpPr>
        <p:spPr>
          <a:xfrm>
            <a:off x="5951785" y="3550702"/>
            <a:ext cx="3039815" cy="276999"/>
          </a:xfrm>
          <a:prstGeom prst="rect">
            <a:avLst/>
          </a:prstGeom>
          <a:noFill/>
        </p:spPr>
        <p:txBody>
          <a:bodyPr wrap="square" rtlCol="0">
            <a:spAutoFit/>
          </a:bodyPr>
          <a:lstStyle/>
          <a:p>
            <a:pPr algn="ctr"/>
            <a:r>
              <a:rPr lang="en-US" sz="1200" dirty="0">
                <a:solidFill>
                  <a:schemeClr val="bg1">
                    <a:lumMod val="75000"/>
                  </a:schemeClr>
                </a:solidFill>
              </a:rPr>
              <a:t>mask: cmn_variation_b_msk</a:t>
            </a:r>
          </a:p>
        </p:txBody>
      </p:sp>
      <p:sp>
        <p:nvSpPr>
          <p:cNvPr id="11" name="TextBox 10"/>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Dampness: Composite full material</a:t>
            </a:r>
          </a:p>
        </p:txBody>
      </p:sp>
    </p:spTree>
    <p:extLst>
      <p:ext uri="{BB962C8B-B14F-4D97-AF65-F5344CB8AC3E}">
        <p14:creationId xmlns:p14="http://schemas.microsoft.com/office/powerpoint/2010/main" val="1942306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17" grpId="0" animBg="1"/>
      <p:bldP spid="17" grpId="1" animBg="1"/>
      <p:bldP spid="9" grpId="0"/>
      <p:bldP spid="9" grpId="1"/>
      <p:bldP spid="11" grpId="0"/>
      <p:bldP spid="11"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0227"/>
            <a:ext cx="6553195" cy="4423407"/>
          </a:xfrm>
          <a:prstGeom prst="rect">
            <a:avLst/>
          </a:prstGeom>
          <a:effectLst>
            <a:outerShdw blurRad="63500" dist="63500" dir="5400000" algn="ctr" rotWithShape="0">
              <a:srgbClr val="000000">
                <a:alpha val="75000"/>
              </a:srgbClr>
            </a:outerShdw>
          </a:effectLst>
        </p:spPr>
      </p:pic>
      <p:sp>
        <p:nvSpPr>
          <p:cNvPr id="5" name="Rectangle 4"/>
          <p:cNvSpPr>
            <a:spLocks/>
          </p:cNvSpPr>
          <p:nvPr/>
        </p:nvSpPr>
        <p:spPr bwMode="auto">
          <a:xfrm>
            <a:off x="3048002" y="818931"/>
            <a:ext cx="5943598" cy="3094811"/>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952" y="773025"/>
            <a:ext cx="5851425" cy="2925712"/>
          </a:xfrm>
          <a:prstGeom prst="rect">
            <a:avLst/>
          </a:prstGeom>
        </p:spPr>
      </p:pic>
      <p:sp>
        <p:nvSpPr>
          <p:cNvPr id="14" name="TextBox 13"/>
          <p:cNvSpPr txBox="1"/>
          <p:nvPr/>
        </p:nvSpPr>
        <p:spPr>
          <a:xfrm>
            <a:off x="3048002" y="3550702"/>
            <a:ext cx="2903783" cy="276999"/>
          </a:xfrm>
          <a:prstGeom prst="rect">
            <a:avLst/>
          </a:prstGeom>
          <a:noFill/>
        </p:spPr>
        <p:txBody>
          <a:bodyPr wrap="square" rtlCol="0">
            <a:spAutoFit/>
          </a:bodyPr>
          <a:lstStyle/>
          <a:p>
            <a:pPr algn="ctr"/>
            <a:r>
              <a:rPr lang="en-US" sz="1200" dirty="0">
                <a:solidFill>
                  <a:schemeClr val="bg1">
                    <a:lumMod val="75000"/>
                  </a:schemeClr>
                </a:solidFill>
              </a:rPr>
              <a:t>mat: mtt_concrete_polished_000</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9" name="TextBox 8"/>
          <p:cNvSpPr txBox="1"/>
          <p:nvPr/>
        </p:nvSpPr>
        <p:spPr>
          <a:xfrm>
            <a:off x="5951785" y="3550702"/>
            <a:ext cx="3039815" cy="276999"/>
          </a:xfrm>
          <a:prstGeom prst="rect">
            <a:avLst/>
          </a:prstGeom>
          <a:noFill/>
        </p:spPr>
        <p:txBody>
          <a:bodyPr wrap="square" rtlCol="0">
            <a:spAutoFit/>
          </a:bodyPr>
          <a:lstStyle/>
          <a:p>
            <a:pPr algn="ctr"/>
            <a:r>
              <a:rPr lang="en-US" sz="1200" dirty="0">
                <a:solidFill>
                  <a:schemeClr val="bg1">
                    <a:lumMod val="75000"/>
                  </a:schemeClr>
                </a:solidFill>
              </a:rPr>
              <a:t>mask: cmn_concrete_sidewalk_a_var_msk</a:t>
            </a:r>
          </a:p>
        </p:txBody>
      </p:sp>
      <p:sp>
        <p:nvSpPr>
          <p:cNvPr id="11" name="TextBox 10"/>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Surface wear: Composite shading properties only</a:t>
            </a:r>
          </a:p>
        </p:txBody>
      </p:sp>
    </p:spTree>
    <p:extLst>
      <p:ext uri="{BB962C8B-B14F-4D97-AF65-F5344CB8AC3E}">
        <p14:creationId xmlns:p14="http://schemas.microsoft.com/office/powerpoint/2010/main" val="3075248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17" grpId="0" animBg="1"/>
      <p:bldP spid="17" grpId="1" animBg="1"/>
      <p:bldP spid="9" grpId="0"/>
      <p:bldP spid="9" grpId="1"/>
      <p:bldP spid="11" grpId="0"/>
      <p:bldP spid="11"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0227"/>
            <a:ext cx="6553195" cy="4423406"/>
          </a:xfrm>
          <a:prstGeom prst="rect">
            <a:avLst/>
          </a:prstGeom>
          <a:effectLst>
            <a:outerShdw blurRad="63500" dist="63500" dir="5400000" algn="ctr" rotWithShape="0">
              <a:srgbClr val="000000">
                <a:alpha val="75000"/>
              </a:srgbClr>
            </a:outerShdw>
          </a:effectLst>
        </p:spPr>
      </p:pic>
      <p:sp>
        <p:nvSpPr>
          <p:cNvPr id="5" name="Rectangle 4"/>
          <p:cNvSpPr>
            <a:spLocks/>
          </p:cNvSpPr>
          <p:nvPr/>
        </p:nvSpPr>
        <p:spPr bwMode="auto">
          <a:xfrm>
            <a:off x="3048002" y="818931"/>
            <a:ext cx="5943598" cy="3094811"/>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953" y="773025"/>
            <a:ext cx="5851423" cy="2925712"/>
          </a:xfrm>
          <a:prstGeom prst="rect">
            <a:avLst/>
          </a:prstGeom>
        </p:spPr>
      </p:pic>
      <p:sp>
        <p:nvSpPr>
          <p:cNvPr id="14" name="TextBox 13"/>
          <p:cNvSpPr txBox="1"/>
          <p:nvPr/>
        </p:nvSpPr>
        <p:spPr>
          <a:xfrm>
            <a:off x="3048002" y="3550702"/>
            <a:ext cx="2903783" cy="276999"/>
          </a:xfrm>
          <a:prstGeom prst="rect">
            <a:avLst/>
          </a:prstGeom>
          <a:noFill/>
        </p:spPr>
        <p:txBody>
          <a:bodyPr wrap="square" rtlCol="0">
            <a:spAutoFit/>
          </a:bodyPr>
          <a:lstStyle/>
          <a:p>
            <a:pPr algn="ctr"/>
            <a:r>
              <a:rPr lang="en-US" sz="1200" dirty="0">
                <a:solidFill>
                  <a:schemeClr val="bg1">
                    <a:lumMod val="75000"/>
                  </a:schemeClr>
                </a:solidFill>
              </a:rPr>
              <a:t>mat: cmn_terrain_dirt_fine_a_tile</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9" name="TextBox 8"/>
          <p:cNvSpPr txBox="1"/>
          <p:nvPr/>
        </p:nvSpPr>
        <p:spPr>
          <a:xfrm>
            <a:off x="5951785" y="3550702"/>
            <a:ext cx="3039815" cy="276999"/>
          </a:xfrm>
          <a:prstGeom prst="rect">
            <a:avLst/>
          </a:prstGeom>
          <a:noFill/>
        </p:spPr>
        <p:txBody>
          <a:bodyPr wrap="square" rtlCol="0">
            <a:spAutoFit/>
          </a:bodyPr>
          <a:lstStyle/>
          <a:p>
            <a:pPr algn="ctr"/>
            <a:r>
              <a:rPr lang="en-US" sz="1200" dirty="0">
                <a:solidFill>
                  <a:schemeClr val="bg1">
                    <a:lumMod val="75000"/>
                  </a:schemeClr>
                </a:solidFill>
              </a:rPr>
              <a:t>mask: cmn_concrete_sidewalk_a_grout_msk</a:t>
            </a:r>
          </a:p>
        </p:txBody>
      </p:sp>
      <p:sp>
        <p:nvSpPr>
          <p:cNvPr id="11" name="TextBox 10"/>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Grout dirt: Composite full material</a:t>
            </a:r>
          </a:p>
        </p:txBody>
      </p:sp>
    </p:spTree>
    <p:extLst>
      <p:ext uri="{BB962C8B-B14F-4D97-AF65-F5344CB8AC3E}">
        <p14:creationId xmlns:p14="http://schemas.microsoft.com/office/powerpoint/2010/main" val="2219833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17" grpId="0" animBg="1"/>
      <p:bldP spid="17" grpId="1" animBg="1"/>
      <p:bldP spid="9" grpId="0"/>
      <p:bldP spid="9" grpId="1"/>
      <p:bldP spid="11" grpId="0"/>
      <p:bldP spid="11"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0227"/>
            <a:ext cx="6553194" cy="4423406"/>
          </a:xfrm>
          <a:prstGeom prst="rect">
            <a:avLst/>
          </a:prstGeom>
          <a:effectLst>
            <a:outerShdw blurRad="63500" dist="63500" dir="5400000" algn="ctr" rotWithShape="0">
              <a:srgbClr val="000000">
                <a:alpha val="75000"/>
              </a:srgbClr>
            </a:outerShdw>
          </a:effectLst>
        </p:spPr>
      </p:pic>
      <p:sp>
        <p:nvSpPr>
          <p:cNvPr id="5" name="Rectangle 4"/>
          <p:cNvSpPr>
            <a:spLocks/>
          </p:cNvSpPr>
          <p:nvPr/>
        </p:nvSpPr>
        <p:spPr bwMode="auto">
          <a:xfrm>
            <a:off x="3048002" y="818931"/>
            <a:ext cx="5943598" cy="3094811"/>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Material Compositing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953" y="773025"/>
            <a:ext cx="5851423" cy="2925711"/>
          </a:xfrm>
          <a:prstGeom prst="rect">
            <a:avLst/>
          </a:prstGeom>
        </p:spPr>
      </p:pic>
      <p:sp>
        <p:nvSpPr>
          <p:cNvPr id="14" name="TextBox 13"/>
          <p:cNvSpPr txBox="1"/>
          <p:nvPr/>
        </p:nvSpPr>
        <p:spPr>
          <a:xfrm>
            <a:off x="3048002" y="3550702"/>
            <a:ext cx="2903783" cy="276999"/>
          </a:xfrm>
          <a:prstGeom prst="rect">
            <a:avLst/>
          </a:prstGeom>
          <a:noFill/>
        </p:spPr>
        <p:txBody>
          <a:bodyPr wrap="square" rtlCol="0">
            <a:spAutoFit/>
          </a:bodyPr>
          <a:lstStyle/>
          <a:p>
            <a:pPr algn="ctr"/>
            <a:r>
              <a:rPr lang="en-US" sz="1200" dirty="0">
                <a:solidFill>
                  <a:schemeClr val="bg1">
                    <a:lumMod val="75000"/>
                  </a:schemeClr>
                </a:solidFill>
              </a:rPr>
              <a:t>mat: cmn_moss_fine_a_tile_mix_a_green</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9" name="TextBox 8"/>
          <p:cNvSpPr txBox="1"/>
          <p:nvPr/>
        </p:nvSpPr>
        <p:spPr>
          <a:xfrm>
            <a:off x="5951785" y="3550702"/>
            <a:ext cx="3039815" cy="276999"/>
          </a:xfrm>
          <a:prstGeom prst="rect">
            <a:avLst/>
          </a:prstGeom>
          <a:noFill/>
        </p:spPr>
        <p:txBody>
          <a:bodyPr wrap="square" rtlCol="0">
            <a:spAutoFit/>
          </a:bodyPr>
          <a:lstStyle/>
          <a:p>
            <a:pPr algn="ctr"/>
            <a:r>
              <a:rPr lang="en-US" sz="1200" dirty="0">
                <a:solidFill>
                  <a:schemeClr val="bg1">
                    <a:lumMod val="75000"/>
                  </a:schemeClr>
                </a:solidFill>
              </a:rPr>
              <a:t>mask: cmn_concrete_sidewalk_a_moss_msk</a:t>
            </a:r>
          </a:p>
        </p:txBody>
      </p:sp>
      <p:sp>
        <p:nvSpPr>
          <p:cNvPr id="11" name="TextBox 10"/>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Moss: Composite full material</a:t>
            </a:r>
          </a:p>
        </p:txBody>
      </p:sp>
    </p:spTree>
    <p:extLst>
      <p:ext uri="{BB962C8B-B14F-4D97-AF65-F5344CB8AC3E}">
        <p14:creationId xmlns:p14="http://schemas.microsoft.com/office/powerpoint/2010/main" val="4111793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17" grpId="0" animBg="1"/>
      <p:bldP spid="17" grpId="1" animBg="1"/>
      <p:bldP spid="9" grpId="0"/>
      <p:bldP spid="9" grpId="1"/>
      <p:bldP spid="11" grpId="0"/>
      <p:bldP spid="11"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Material Compositing</a:t>
            </a:r>
          </a:p>
        </p:txBody>
      </p:sp>
      <p:pic>
        <p:nvPicPr>
          <p:cNvPr id="3" name="env_material_composite_s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968317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6" name="Title 1"/>
          <p:cNvSpPr>
            <a:spLocks noGrp="1"/>
          </p:cNvSpPr>
          <p:nvPr>
            <p:ph type="title"/>
          </p:nvPr>
        </p:nvSpPr>
        <p:spPr/>
        <p:txBody>
          <a:bodyPr/>
          <a:lstStyle/>
          <a:p>
            <a:r>
              <a:rPr lang="en-US" dirty="0"/>
              <a:t>Material Compositing</a:t>
            </a:r>
          </a:p>
        </p:txBody>
      </p:sp>
      <p:sp>
        <p:nvSpPr>
          <p:cNvPr id="7" name="Content Placeholder 2"/>
          <p:cNvSpPr>
            <a:spLocks noGrp="1"/>
          </p:cNvSpPr>
          <p:nvPr>
            <p:ph idx="1"/>
          </p:nvPr>
        </p:nvSpPr>
        <p:spPr>
          <a:xfrm>
            <a:off x="457200" y="1002273"/>
            <a:ext cx="8229600" cy="4007877"/>
          </a:xfrm>
        </p:spPr>
        <p:txBody>
          <a:bodyPr>
            <a:normAutofit/>
          </a:bodyPr>
          <a:lstStyle/>
          <a:p>
            <a:pPr lvl="1"/>
            <a:r>
              <a:rPr lang="en-US" sz="2000" dirty="0"/>
              <a:t>The majority of common and environment materials are 1024 x 1024</a:t>
            </a:r>
          </a:p>
          <a:p>
            <a:pPr lvl="1"/>
            <a:r>
              <a:rPr lang="en-US" sz="2000" dirty="0"/>
              <a:t>A composited material is packed into four texture maps</a:t>
            </a:r>
          </a:p>
          <a:p>
            <a:pPr lvl="2"/>
            <a:r>
              <a:rPr lang="en-US" sz="1800" dirty="0">
                <a:solidFill>
                  <a:srgbClr val="AC9068"/>
                </a:solidFill>
              </a:rPr>
              <a:t>Color w/ alpha</a:t>
            </a:r>
          </a:p>
          <a:p>
            <a:pPr lvl="2"/>
            <a:r>
              <a:rPr lang="en-US" sz="1800" dirty="0">
                <a:solidFill>
                  <a:srgbClr val="AC9068"/>
                </a:solidFill>
              </a:rPr>
              <a:t>Normal</a:t>
            </a:r>
          </a:p>
          <a:p>
            <a:pPr lvl="2"/>
            <a:r>
              <a:rPr lang="en-US" sz="1800" dirty="0">
                <a:solidFill>
                  <a:srgbClr val="AC9068"/>
                </a:solidFill>
              </a:rPr>
              <a:t>Specular</a:t>
            </a:r>
          </a:p>
          <a:p>
            <a:pPr lvl="2"/>
            <a:r>
              <a:rPr lang="en-US" sz="1800" dirty="0">
                <a:solidFill>
                  <a:srgbClr val="AC9068"/>
                </a:solidFill>
              </a:rPr>
              <a:t>Component</a:t>
            </a:r>
          </a:p>
          <a:p>
            <a:pPr lvl="1"/>
            <a:r>
              <a:rPr lang="en-US" sz="2000" dirty="0"/>
              <a:t>Height, Emissive, Backlighting and Detail Normal maps are not packed with compositing</a:t>
            </a:r>
          </a:p>
        </p:txBody>
      </p:sp>
    </p:spTree>
    <p:extLst>
      <p:ext uri="{BB962C8B-B14F-4D97-AF65-F5344CB8AC3E}">
        <p14:creationId xmlns:p14="http://schemas.microsoft.com/office/powerpoint/2010/main" val="317344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14993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2" name="Title 1"/>
          <p:cNvSpPr>
            <a:spLocks noGrp="1"/>
          </p:cNvSpPr>
          <p:nvPr>
            <p:ph type="title"/>
          </p:nvPr>
        </p:nvSpPr>
        <p:spPr/>
        <p:txBody>
          <a:bodyPr/>
          <a:lstStyle/>
          <a:p>
            <a:r>
              <a:rPr lang="en-US" dirty="0"/>
              <a:t>Pre-Production Environment Pipeline Goals</a:t>
            </a:r>
          </a:p>
        </p:txBody>
      </p:sp>
      <p:sp>
        <p:nvSpPr>
          <p:cNvPr id="3" name="Content Placeholder 2"/>
          <p:cNvSpPr>
            <a:spLocks noGrp="1"/>
          </p:cNvSpPr>
          <p:nvPr>
            <p:ph idx="1"/>
          </p:nvPr>
        </p:nvSpPr>
        <p:spPr>
          <a:xfrm>
            <a:off x="76200" y="819150"/>
            <a:ext cx="8686800" cy="3952875"/>
          </a:xfrm>
        </p:spPr>
        <p:txBody>
          <a:bodyPr>
            <a:normAutofit/>
          </a:bodyPr>
          <a:lstStyle/>
          <a:p>
            <a:pPr lvl="1"/>
            <a:r>
              <a:rPr lang="en-US" sz="2400" dirty="0"/>
              <a:t>Build art pipeline focused on inheritance and reuse</a:t>
            </a:r>
          </a:p>
          <a:p>
            <a:pPr lvl="2"/>
            <a:r>
              <a:rPr lang="en-US" sz="2000" dirty="0"/>
              <a:t>Produce unique, high quality content once</a:t>
            </a:r>
          </a:p>
          <a:p>
            <a:pPr lvl="2"/>
            <a:r>
              <a:rPr lang="en-US" sz="2000" dirty="0"/>
              <a:t>Allow it to be easily leveraged by the entire art team</a:t>
            </a:r>
          </a:p>
        </p:txBody>
      </p:sp>
    </p:spTree>
    <p:extLst>
      <p:ext uri="{BB962C8B-B14F-4D97-AF65-F5344CB8AC3E}">
        <p14:creationId xmlns:p14="http://schemas.microsoft.com/office/powerpoint/2010/main" val="2432778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6" cy="4525714"/>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Base layer_Stone floor:</a:t>
            </a:r>
          </a:p>
        </p:txBody>
      </p:sp>
    </p:spTree>
    <p:extLst>
      <p:ext uri="{BB962C8B-B14F-4D97-AF65-F5344CB8AC3E}">
        <p14:creationId xmlns:p14="http://schemas.microsoft.com/office/powerpoint/2010/main" val="2905178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nd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5" cy="4525714"/>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#2_Sand: Basic height blend</a:t>
            </a:r>
          </a:p>
        </p:txBody>
      </p:sp>
      <p:pic>
        <p:nvPicPr>
          <p:cNvPr id="3" name="U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047" y="669929"/>
            <a:ext cx="2425980" cy="5276850"/>
          </a:xfrm>
          <a:prstGeom prst="rect">
            <a:avLst/>
          </a:prstGeom>
        </p:spPr>
      </p:pic>
      <p:pic>
        <p:nvPicPr>
          <p:cNvPr id="1026" name="sel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776398"/>
            <a:ext cx="2452687" cy="513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7291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4" cy="4525713"/>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#3_Damp: Combine normals off</a:t>
            </a:r>
          </a:p>
        </p:txBody>
      </p:sp>
      <p:pic>
        <p:nvPicPr>
          <p:cNvPr id="11" name="U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599" y="666750"/>
            <a:ext cx="2452687" cy="5334942"/>
          </a:xfrm>
          <a:prstGeom prst="rect">
            <a:avLst/>
          </a:prstGeom>
        </p:spPr>
      </p:pic>
      <p:pic>
        <p:nvPicPr>
          <p:cNvPr id="14" name="sel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6324600" y="4433440"/>
            <a:ext cx="2452687" cy="12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445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5" cy="4525713"/>
          </a:xfrm>
          <a:prstGeom prst="rect">
            <a:avLst/>
          </a:prstGeom>
          <a:effectLst>
            <a:outerShdw blurRad="63500" dist="63500" dir="5400000" algn="ctr" rotWithShape="0">
              <a:srgbClr val="000000">
                <a:alpha val="75000"/>
              </a:srgbClr>
            </a:outerShdw>
          </a:effectLst>
        </p:spPr>
      </p:pic>
      <p:sp>
        <p:nvSpPr>
          <p:cNvPr id="17" name="slide_box"/>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0" name="slide"/>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#3_Damp: Combine normals on</a:t>
            </a:r>
          </a:p>
        </p:txBody>
      </p:sp>
      <p:pic>
        <p:nvPicPr>
          <p:cNvPr id="8" name="U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599" y="666750"/>
            <a:ext cx="2452687" cy="5334940"/>
          </a:xfrm>
          <a:prstGeom prst="rect">
            <a:avLst/>
          </a:prstGeom>
        </p:spPr>
      </p:pic>
      <p:pic>
        <p:nvPicPr>
          <p:cNvPr id="9" name="ui_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6324600" y="4433858"/>
            <a:ext cx="2452687" cy="12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op"/>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op"/>
          <p:cNvSpPr>
            <a:spLocks noGrp="1"/>
          </p:cNvSpPr>
          <p:nvPr>
            <p:ph type="title"/>
          </p:nvPr>
        </p:nvSpPr>
        <p:spPr/>
        <p:txBody>
          <a:bodyPr/>
          <a:lstStyle/>
          <a:p>
            <a:r>
              <a:rPr lang="en-US" dirty="0"/>
              <a:t>Run-time Material Layer Blending</a:t>
            </a:r>
          </a:p>
        </p:txBody>
      </p:sp>
    </p:spTree>
    <p:extLst>
      <p:ext uri="{BB962C8B-B14F-4D97-AF65-F5344CB8AC3E}">
        <p14:creationId xmlns:p14="http://schemas.microsoft.com/office/powerpoint/2010/main" val="253168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4" cy="4525713"/>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#3_Dampness: Diffuse Albedo alpha</a:t>
            </a:r>
          </a:p>
        </p:txBody>
      </p:sp>
      <p:pic>
        <p:nvPicPr>
          <p:cNvPr id="8" name="U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599" y="666750"/>
            <a:ext cx="2452687" cy="5334942"/>
          </a:xfrm>
          <a:prstGeom prst="rect">
            <a:avLst/>
          </a:prstGeom>
        </p:spPr>
      </p:pic>
      <p:pic>
        <p:nvPicPr>
          <p:cNvPr id="11" name="ui_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6324600" y="4539794"/>
            <a:ext cx="2452687" cy="12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2533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4" cy="4525713"/>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8" name="TextBox 7"/>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#3_Damp: Specular Albedo &amp; Roughness alpha</a:t>
            </a:r>
          </a:p>
        </p:txBody>
      </p:sp>
      <p:pic>
        <p:nvPicPr>
          <p:cNvPr id="9" name="U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599" y="666751"/>
            <a:ext cx="2452687" cy="5334940"/>
          </a:xfrm>
          <a:prstGeom prst="rect">
            <a:avLst/>
          </a:prstGeom>
        </p:spPr>
      </p:pic>
      <p:pic>
        <p:nvPicPr>
          <p:cNvPr id="11" name="ui_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6324600" y="4651620"/>
            <a:ext cx="2452687" cy="206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251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4" cy="4525713"/>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707886"/>
          </a:xfrm>
          <a:prstGeom prst="rect">
            <a:avLst/>
          </a:prstGeom>
          <a:noFill/>
        </p:spPr>
        <p:txBody>
          <a:bodyPr wrap="square" rtlCol="0">
            <a:spAutoFit/>
          </a:bodyPr>
          <a:lstStyle/>
          <a:p>
            <a:r>
              <a:rPr lang="en-US" sz="2000" dirty="0">
                <a:solidFill>
                  <a:schemeClr val="bg1">
                    <a:lumMod val="75000"/>
                  </a:schemeClr>
                </a:solidFill>
              </a:rPr>
              <a:t>Layer #4_Water: Basic height blend</a:t>
            </a:r>
          </a:p>
          <a:p>
            <a:endParaRPr lang="en-US" sz="2000" dirty="0">
              <a:solidFill>
                <a:schemeClr val="bg1">
                  <a:lumMod val="75000"/>
                </a:schemeClr>
              </a:solidFill>
            </a:endParaRPr>
          </a:p>
        </p:txBody>
      </p:sp>
      <p:pic>
        <p:nvPicPr>
          <p:cNvPr id="8" name="U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599" y="798318"/>
            <a:ext cx="2452687" cy="5071806"/>
          </a:xfrm>
          <a:prstGeom prst="rect">
            <a:avLst/>
          </a:prstGeom>
        </p:spPr>
      </p:pic>
      <p:pic>
        <p:nvPicPr>
          <p:cNvPr id="9" name="ui_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6324600" y="4019550"/>
            <a:ext cx="245268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6136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4" cy="4525713"/>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Add modeled floor stones</a:t>
            </a:r>
          </a:p>
        </p:txBody>
      </p:sp>
    </p:spTree>
    <p:extLst>
      <p:ext uri="{BB962C8B-B14F-4D97-AF65-F5344CB8AC3E}">
        <p14:creationId xmlns:p14="http://schemas.microsoft.com/office/powerpoint/2010/main" val="4011079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4" cy="4525713"/>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Add modeled rocks and pebbles</a:t>
            </a:r>
          </a:p>
        </p:txBody>
      </p:sp>
    </p:spTree>
    <p:extLst>
      <p:ext uri="{BB962C8B-B14F-4D97-AF65-F5344CB8AC3E}">
        <p14:creationId xmlns:p14="http://schemas.microsoft.com/office/powerpoint/2010/main" val="693098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2" y="648251"/>
            <a:ext cx="6034284" cy="4525713"/>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Add skirt mesh for trash</a:t>
            </a:r>
          </a:p>
        </p:txBody>
      </p:sp>
    </p:spTree>
    <p:extLst>
      <p:ext uri="{BB962C8B-B14F-4D97-AF65-F5344CB8AC3E}">
        <p14:creationId xmlns:p14="http://schemas.microsoft.com/office/powerpoint/2010/main" val="2253987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2" name="Title 1"/>
          <p:cNvSpPr>
            <a:spLocks noGrp="1"/>
          </p:cNvSpPr>
          <p:nvPr>
            <p:ph type="title"/>
          </p:nvPr>
        </p:nvSpPr>
        <p:spPr/>
        <p:txBody>
          <a:bodyPr/>
          <a:lstStyle/>
          <a:p>
            <a:r>
              <a:rPr lang="en-US" dirty="0"/>
              <a:t>Pre-Production Environment Pipeline Goals</a:t>
            </a:r>
          </a:p>
        </p:txBody>
      </p:sp>
      <p:sp>
        <p:nvSpPr>
          <p:cNvPr id="3" name="Content Placeholder 2"/>
          <p:cNvSpPr>
            <a:spLocks noGrp="1"/>
          </p:cNvSpPr>
          <p:nvPr>
            <p:ph idx="1"/>
          </p:nvPr>
        </p:nvSpPr>
        <p:spPr>
          <a:xfrm>
            <a:off x="76200" y="819150"/>
            <a:ext cx="8686800" cy="3952875"/>
          </a:xfrm>
        </p:spPr>
        <p:txBody>
          <a:bodyPr>
            <a:normAutofit/>
          </a:bodyPr>
          <a:lstStyle/>
          <a:p>
            <a:pPr lvl="1"/>
            <a:r>
              <a:rPr lang="en-US" sz="2400" dirty="0"/>
              <a:t>Build art pipeline focused on inheritance and reuse</a:t>
            </a:r>
          </a:p>
          <a:p>
            <a:pPr lvl="2"/>
            <a:r>
              <a:rPr lang="en-US" sz="2000" dirty="0"/>
              <a:t>Produce unique, high quality content once</a:t>
            </a:r>
          </a:p>
          <a:p>
            <a:pPr lvl="2"/>
            <a:r>
              <a:rPr lang="en-US" sz="2000" dirty="0"/>
              <a:t>Allow it to be easily leveraged by the entire art team</a:t>
            </a:r>
          </a:p>
          <a:p>
            <a:pPr lvl="1"/>
            <a:r>
              <a:rPr lang="en-US" sz="2400" dirty="0"/>
              <a:t>Advanced real-time materials and lighting</a:t>
            </a:r>
          </a:p>
          <a:p>
            <a:pPr lvl="2"/>
            <a:r>
              <a:rPr lang="en-US" sz="2000" dirty="0"/>
              <a:t>Achieve nuanced specular material response</a:t>
            </a:r>
          </a:p>
          <a:p>
            <a:pPr lvl="2"/>
            <a:r>
              <a:rPr lang="en-US" sz="2000" dirty="0"/>
              <a:t>Strong lighting and material balance</a:t>
            </a:r>
          </a:p>
          <a:p>
            <a:pPr lvl="2"/>
            <a:r>
              <a:rPr lang="en-US" sz="2000" dirty="0"/>
              <a:t>Advanced material layer blending</a:t>
            </a:r>
          </a:p>
        </p:txBody>
      </p:sp>
    </p:spTree>
    <p:extLst>
      <p:ext uri="{BB962C8B-B14F-4D97-AF65-F5344CB8AC3E}">
        <p14:creationId xmlns:p14="http://schemas.microsoft.com/office/powerpoint/2010/main" val="617243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Runtime Material Layer Blending</a:t>
            </a:r>
          </a:p>
        </p:txBody>
      </p:sp>
      <p:pic>
        <p:nvPicPr>
          <p:cNvPr id="3" name="env_material_layer_blend_s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965497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Skirts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666750"/>
            <a:ext cx="9143996" cy="380999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87489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3581400" cy="400110"/>
          </a:xfrm>
          <a:prstGeom prst="rect">
            <a:avLst/>
          </a:prstGeom>
          <a:noFill/>
        </p:spPr>
        <p:txBody>
          <a:bodyPr wrap="square" rtlCol="0">
            <a:spAutoFit/>
          </a:bodyPr>
          <a:lstStyle/>
          <a:p>
            <a:r>
              <a:rPr lang="en-US" sz="2000" dirty="0">
                <a:solidFill>
                  <a:schemeClr val="bg1">
                    <a:lumMod val="75000"/>
                  </a:schemeClr>
                </a:solidFill>
              </a:rPr>
              <a:t>Skirt materials use texture alpha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424" y="704651"/>
            <a:ext cx="5767149" cy="3557657"/>
          </a:xfrm>
          <a:prstGeom prst="rect">
            <a:avLst/>
          </a:prstGeom>
          <a:effectLst>
            <a:outerShdw blurRad="63500" dist="63500" dir="5400000" algn="ctr" rotWithShape="0">
              <a:srgbClr val="000000">
                <a:alpha val="75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8424" y="704651"/>
            <a:ext cx="5767149" cy="3557656"/>
          </a:xfrm>
          <a:prstGeom prst="rect">
            <a:avLst/>
          </a:prstGeom>
        </p:spPr>
      </p:pic>
      <p:sp>
        <p:nvSpPr>
          <p:cNvPr id="8" name="TextBox 7"/>
          <p:cNvSpPr txBox="1"/>
          <p:nvPr/>
        </p:nvSpPr>
        <p:spPr>
          <a:xfrm>
            <a:off x="3844635" y="4272032"/>
            <a:ext cx="3581400" cy="400110"/>
          </a:xfrm>
          <a:prstGeom prst="rect">
            <a:avLst/>
          </a:prstGeom>
          <a:noFill/>
        </p:spPr>
        <p:txBody>
          <a:bodyPr wrap="square" rtlCol="0">
            <a:spAutoFit/>
          </a:bodyPr>
          <a:lstStyle/>
          <a:p>
            <a:r>
              <a:rPr lang="en-US" sz="2000" dirty="0">
                <a:solidFill>
                  <a:schemeClr val="bg1">
                    <a:lumMod val="75000"/>
                  </a:schemeClr>
                </a:solidFill>
              </a:rPr>
              <a:t>and vertex alpha</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Skirts</a:t>
            </a:r>
          </a:p>
        </p:txBody>
      </p:sp>
    </p:spTree>
    <p:extLst>
      <p:ext uri="{BB962C8B-B14F-4D97-AF65-F5344CB8AC3E}">
        <p14:creationId xmlns:p14="http://schemas.microsoft.com/office/powerpoint/2010/main" val="2697964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Skirts</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Skirt materials can combine with underlying normal maps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424" y="704651"/>
            <a:ext cx="5767149" cy="3557656"/>
          </a:xfrm>
          <a:prstGeom prst="rect">
            <a:avLst/>
          </a:prstGeom>
          <a:effectLst>
            <a:outerShdw blurRad="63500" dist="63500" dir="5400000" algn="ctr" rotWithShape="0">
              <a:srgbClr val="000000">
                <a:alpha val="75000"/>
              </a:srgbClr>
            </a:outerShdw>
          </a:effectLst>
        </p:spPr>
      </p:pic>
    </p:spTree>
    <p:extLst>
      <p:ext uri="{BB962C8B-B14F-4D97-AF65-F5344CB8AC3E}">
        <p14:creationId xmlns:p14="http://schemas.microsoft.com/office/powerpoint/2010/main" val="186672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703118"/>
            <a:ext cx="6448425" cy="4298949"/>
          </a:xfrm>
          <a:prstGeom prst="rect">
            <a:avLst/>
          </a:prstGeom>
          <a:effectLst>
            <a:outerShdw blurRad="63500" dist="635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Skirts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703117"/>
            <a:ext cx="6448424" cy="4298949"/>
          </a:xfrm>
          <a:prstGeom prst="rect">
            <a:avLst/>
          </a:prstGeom>
          <a:effectLst/>
        </p:spPr>
      </p:pic>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We use skirts a lot for our ground surfaces</a:t>
            </a:r>
          </a:p>
        </p:txBody>
      </p:sp>
    </p:spTree>
    <p:extLst>
      <p:ext uri="{BB962C8B-B14F-4D97-AF65-F5344CB8AC3E}">
        <p14:creationId xmlns:p14="http://schemas.microsoft.com/office/powerpoint/2010/main" val="63363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Skirts</a:t>
            </a:r>
          </a:p>
        </p:txBody>
      </p:sp>
      <p:sp>
        <p:nvSpPr>
          <p:cNvPr id="3" name="Content Placeholder 2"/>
          <p:cNvSpPr>
            <a:spLocks noGrp="1"/>
          </p:cNvSpPr>
          <p:nvPr>
            <p:ph idx="1"/>
          </p:nvPr>
        </p:nvSpPr>
        <p:spPr>
          <a:xfrm>
            <a:off x="457200" y="1002273"/>
            <a:ext cx="8229600" cy="4007877"/>
          </a:xfrm>
        </p:spPr>
        <p:txBody>
          <a:bodyPr>
            <a:normAutofit/>
          </a:bodyPr>
          <a:lstStyle/>
          <a:p>
            <a:pPr lvl="1"/>
            <a:r>
              <a:rPr lang="en-US" sz="2000" dirty="0"/>
              <a:t>Render over opaque materials only</a:t>
            </a:r>
          </a:p>
          <a:p>
            <a:pPr lvl="1"/>
            <a:r>
              <a:rPr lang="en-US" sz="2000" dirty="0"/>
              <a:t>A little more costly than an opaque, but cheaper than a transparent</a:t>
            </a:r>
          </a:p>
          <a:p>
            <a:pPr lvl="1"/>
            <a:r>
              <a:rPr lang="en-US" sz="2000" dirty="0"/>
              <a:t>A layered material can also be a skirt</a:t>
            </a:r>
          </a:p>
        </p:txBody>
      </p:sp>
    </p:spTree>
    <p:extLst>
      <p:ext uri="{BB962C8B-B14F-4D97-AF65-F5344CB8AC3E}">
        <p14:creationId xmlns:p14="http://schemas.microsoft.com/office/powerpoint/2010/main" val="3616129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4000" cy="3810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71237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wi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1451"/>
            <a:ext cx="6005035" cy="5143499"/>
          </a:xfrm>
          <a:prstGeom prst="rect">
            <a:avLst/>
          </a:prstGeom>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71451"/>
            <a:ext cx="6005035" cy="5143498"/>
          </a:xfrm>
          <a:prstGeom prst="rect">
            <a:avLst/>
          </a:prstGeom>
          <a:effectLst/>
        </p:spPr>
      </p:pic>
      <p:sp>
        <p:nvSpPr>
          <p:cNvPr id="21" name="Rectangle 20"/>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TextBox 21"/>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Single edge with split vertex normals did not hold up close to the camera</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a:t>
            </a:r>
          </a:p>
        </p:txBody>
      </p:sp>
    </p:spTree>
    <p:extLst>
      <p:ext uri="{BB962C8B-B14F-4D97-AF65-F5344CB8AC3E}">
        <p14:creationId xmlns:p14="http://schemas.microsoft.com/office/powerpoint/2010/main" val="2362786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1451"/>
            <a:ext cx="6005034" cy="5143498"/>
          </a:xfrm>
          <a:prstGeom prst="rect">
            <a:avLst/>
          </a:prstGeom>
          <a:effectLst>
            <a:outerShdw blurRad="50800" dist="38100" dir="2700000" algn="tl" rotWithShape="0">
              <a:prstClr val="black">
                <a:alpha val="40000"/>
              </a:prstClr>
            </a:outerShdw>
          </a:effectLst>
        </p:spPr>
      </p:pic>
      <p:pic>
        <p:nvPicPr>
          <p:cNvPr id="15" name="wi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71451"/>
            <a:ext cx="6005035" cy="5143498"/>
          </a:xfrm>
          <a:prstGeom prst="rect">
            <a:avLst/>
          </a:prstGeom>
        </p:spPr>
      </p:pic>
      <p:sp>
        <p:nvSpPr>
          <p:cNvPr id="21" name="Rectangle 20"/>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TextBox 21"/>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Two edge bevels with custom set vertex normals</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a:t>
            </a:r>
          </a:p>
        </p:txBody>
      </p:sp>
    </p:spTree>
    <p:extLst>
      <p:ext uri="{BB962C8B-B14F-4D97-AF65-F5344CB8AC3E}">
        <p14:creationId xmlns:p14="http://schemas.microsoft.com/office/powerpoint/2010/main" val="2350863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56" y="742950"/>
            <a:ext cx="2514600" cy="2514600"/>
          </a:xfrm>
          <a:prstGeom prst="rect">
            <a:avLst/>
          </a:prstGeom>
          <a:ln>
            <a:solidFill>
              <a:srgbClr val="A88668"/>
            </a:solidFill>
          </a:ln>
          <a:effectLst>
            <a:outerShdw blurRad="63500" dist="101600" dir="8100000" algn="ctr" rotWithShape="0">
              <a:srgbClr val="000000">
                <a:alpha val="50000"/>
              </a:srgbClr>
            </a:outerShdw>
          </a:effectLst>
        </p:spPr>
      </p:pic>
      <p:sp>
        <p:nvSpPr>
          <p:cNvPr id="22" name="diffuse"/>
          <p:cNvSpPr txBox="1"/>
          <p:nvPr/>
        </p:nvSpPr>
        <p:spPr>
          <a:xfrm>
            <a:off x="110657" y="3272222"/>
            <a:ext cx="2514600" cy="584775"/>
          </a:xfrm>
          <a:prstGeom prst="rect">
            <a:avLst/>
          </a:prstGeom>
          <a:noFill/>
        </p:spPr>
        <p:txBody>
          <a:bodyPr wrap="square" rtlCol="0">
            <a:spAutoFit/>
          </a:bodyPr>
          <a:lstStyle/>
          <a:p>
            <a:pPr algn="ctr"/>
            <a:r>
              <a:rPr lang="en-US" dirty="0">
                <a:solidFill>
                  <a:schemeClr val="bg1">
                    <a:lumMod val="75000"/>
                  </a:schemeClr>
                </a:solidFill>
              </a:rPr>
              <a:t>.001953125</a:t>
            </a:r>
          </a:p>
          <a:p>
            <a:pPr algn="ctr"/>
            <a:r>
              <a:rPr lang="en-US" dirty="0">
                <a:solidFill>
                  <a:schemeClr val="bg1">
                    <a:lumMod val="75000"/>
                  </a:schemeClr>
                </a:solidFill>
              </a:rPr>
              <a:t>1/512 of a meter</a:t>
            </a:r>
          </a:p>
        </p:txBody>
      </p:sp>
      <p:pic>
        <p:nvPicPr>
          <p:cNvPr id="3" name="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256" y="895350"/>
            <a:ext cx="2514600" cy="2514600"/>
          </a:xfrm>
          <a:prstGeom prst="rect">
            <a:avLst/>
          </a:prstGeom>
          <a:ln>
            <a:solidFill>
              <a:srgbClr val="A88668"/>
            </a:solidFill>
          </a:ln>
          <a:effectLst>
            <a:outerShdw blurRad="63500" dist="101600" dir="8100000" algn="ctr" rotWithShape="0">
              <a:srgbClr val="000000">
                <a:alpha val="50000"/>
              </a:srgbClr>
            </a:outerShdw>
          </a:effectLst>
        </p:spPr>
      </p:pic>
      <p:sp>
        <p:nvSpPr>
          <p:cNvPr id="23" name="normal"/>
          <p:cNvSpPr txBox="1"/>
          <p:nvPr/>
        </p:nvSpPr>
        <p:spPr>
          <a:xfrm>
            <a:off x="2244256" y="3422362"/>
            <a:ext cx="2514600" cy="584775"/>
          </a:xfrm>
          <a:prstGeom prst="rect">
            <a:avLst/>
          </a:prstGeom>
          <a:noFill/>
        </p:spPr>
        <p:txBody>
          <a:bodyPr wrap="square" rtlCol="0">
            <a:spAutoFit/>
          </a:bodyPr>
          <a:lstStyle/>
          <a:p>
            <a:pPr algn="ctr"/>
            <a:r>
              <a:rPr lang="en-US" dirty="0">
                <a:solidFill>
                  <a:schemeClr val="bg1">
                    <a:lumMod val="75000"/>
                  </a:schemeClr>
                </a:solidFill>
              </a:rPr>
              <a:t>0.00390625</a:t>
            </a:r>
          </a:p>
          <a:p>
            <a:pPr algn="ctr"/>
            <a:r>
              <a:rPr lang="en-US" dirty="0">
                <a:solidFill>
                  <a:schemeClr val="bg1">
                    <a:lumMod val="75000"/>
                  </a:schemeClr>
                </a:solidFill>
              </a:rPr>
              <a:t>1/256 of a meter</a:t>
            </a:r>
          </a:p>
        </p:txBody>
      </p:sp>
      <p:pic>
        <p:nvPicPr>
          <p:cNvPr id="15" name="1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856" y="1047750"/>
            <a:ext cx="2514600" cy="2514600"/>
          </a:xfrm>
          <a:prstGeom prst="rect">
            <a:avLst/>
          </a:prstGeom>
          <a:ln>
            <a:solidFill>
              <a:srgbClr val="A88668"/>
            </a:solidFill>
          </a:ln>
          <a:effectLst>
            <a:outerShdw blurRad="63500" dist="101600" dir="8100000" algn="ctr" rotWithShape="0">
              <a:srgbClr val="000000">
                <a:alpha val="50000"/>
              </a:srgbClr>
            </a:outerShdw>
          </a:effectLst>
        </p:spPr>
      </p:pic>
      <p:sp>
        <p:nvSpPr>
          <p:cNvPr id="24" name="height"/>
          <p:cNvSpPr txBox="1"/>
          <p:nvPr/>
        </p:nvSpPr>
        <p:spPr>
          <a:xfrm>
            <a:off x="4377856" y="3576250"/>
            <a:ext cx="2514600" cy="584775"/>
          </a:xfrm>
          <a:prstGeom prst="rect">
            <a:avLst/>
          </a:prstGeom>
          <a:noFill/>
        </p:spPr>
        <p:txBody>
          <a:bodyPr wrap="square" rtlCol="0">
            <a:spAutoFit/>
          </a:bodyPr>
          <a:lstStyle/>
          <a:p>
            <a:pPr algn="ctr"/>
            <a:r>
              <a:rPr lang="en-US" dirty="0">
                <a:solidFill>
                  <a:schemeClr val="bg1">
                    <a:lumMod val="75000"/>
                  </a:schemeClr>
                </a:solidFill>
              </a:rPr>
              <a:t>0.0078125</a:t>
            </a:r>
          </a:p>
          <a:p>
            <a:pPr algn="ctr"/>
            <a:r>
              <a:rPr lang="en-US" dirty="0">
                <a:solidFill>
                  <a:schemeClr val="bg1">
                    <a:lumMod val="75000"/>
                  </a:schemeClr>
                </a:solidFill>
              </a:rPr>
              <a:t>1/128 of a meter</a:t>
            </a:r>
          </a:p>
        </p:txBody>
      </p:sp>
      <p:pic>
        <p:nvPicPr>
          <p:cNvPr id="19" name="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1456" y="1200150"/>
            <a:ext cx="2514600" cy="2514600"/>
          </a:xfrm>
          <a:prstGeom prst="rect">
            <a:avLst/>
          </a:prstGeom>
          <a:ln>
            <a:solidFill>
              <a:srgbClr val="A88668"/>
            </a:solidFill>
          </a:ln>
          <a:effectLst>
            <a:outerShdw blurRad="63500" dist="101600" dir="8100000" algn="ctr" rotWithShape="0">
              <a:srgbClr val="000000">
                <a:alpha val="50000"/>
              </a:srgbClr>
            </a:outerShdw>
          </a:effectLst>
        </p:spPr>
      </p:pic>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8" name="TextBox 17"/>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Bevel presets and guidelines</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a:t>
            </a:r>
          </a:p>
        </p:txBody>
      </p:sp>
      <p:sp>
        <p:nvSpPr>
          <p:cNvPr id="25" name="height"/>
          <p:cNvSpPr txBox="1"/>
          <p:nvPr/>
        </p:nvSpPr>
        <p:spPr>
          <a:xfrm>
            <a:off x="6511456" y="3716085"/>
            <a:ext cx="2514600" cy="584775"/>
          </a:xfrm>
          <a:prstGeom prst="rect">
            <a:avLst/>
          </a:prstGeom>
          <a:noFill/>
        </p:spPr>
        <p:txBody>
          <a:bodyPr wrap="square" rtlCol="0">
            <a:spAutoFit/>
          </a:bodyPr>
          <a:lstStyle/>
          <a:p>
            <a:pPr algn="ctr"/>
            <a:r>
              <a:rPr lang="en-US" dirty="0">
                <a:solidFill>
                  <a:schemeClr val="bg1">
                    <a:lumMod val="75000"/>
                  </a:schemeClr>
                </a:solidFill>
              </a:rPr>
              <a:t>0.015625</a:t>
            </a:r>
          </a:p>
          <a:p>
            <a:pPr algn="ctr"/>
            <a:r>
              <a:rPr lang="en-US" dirty="0">
                <a:solidFill>
                  <a:schemeClr val="bg1">
                    <a:lumMod val="75000"/>
                  </a:schemeClr>
                </a:solidFill>
              </a:rPr>
              <a:t>1/64 of a meter</a:t>
            </a:r>
          </a:p>
        </p:txBody>
      </p:sp>
    </p:spTree>
    <p:extLst>
      <p:ext uri="{BB962C8B-B14F-4D97-AF65-F5344CB8AC3E}">
        <p14:creationId xmlns:p14="http://schemas.microsoft.com/office/powerpoint/2010/main" val="211762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2343150"/>
            <a:ext cx="4733595" cy="461665"/>
          </a:xfrm>
          <a:prstGeom prst="rect">
            <a:avLst/>
          </a:prstGeom>
          <a:noFill/>
        </p:spPr>
        <p:txBody>
          <a:bodyPr wrap="square" rtlCol="0">
            <a:spAutoFit/>
          </a:bodyPr>
          <a:lstStyle/>
          <a:p>
            <a:pPr algn="ctr"/>
            <a:r>
              <a:rPr lang="en-US" sz="3600" baseline="-25000" dirty="0">
                <a:solidFill>
                  <a:srgbClr val="AC9068"/>
                </a:solidFill>
                <a:hlinkClick r:id="rId3" tooltip="Ready At Dawn Siggraph 2015 Trailer"/>
              </a:rPr>
              <a:t>https://youtu.be/8CnWazZpMeQ</a:t>
            </a:r>
            <a:endParaRPr lang="en-US" sz="3600" baseline="-25000" dirty="0">
              <a:solidFill>
                <a:srgbClr val="AC9068"/>
              </a:solidFill>
            </a:endParaRPr>
          </a:p>
        </p:txBody>
      </p:sp>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5" name="Title 1"/>
          <p:cNvSpPr>
            <a:spLocks noGrp="1"/>
          </p:cNvSpPr>
          <p:nvPr>
            <p:ph type="title"/>
          </p:nvPr>
        </p:nvSpPr>
        <p:spPr/>
        <p:txBody>
          <a:bodyPr/>
          <a:lstStyle/>
          <a:p>
            <a:r>
              <a:rPr lang="en-US" dirty="0"/>
              <a:t>Trailer</a:t>
            </a:r>
          </a:p>
        </p:txBody>
      </p:sp>
      <p:sp>
        <p:nvSpPr>
          <p:cNvPr id="6" name="Content Placeholder 2"/>
          <p:cNvSpPr>
            <a:spLocks noGrp="1"/>
          </p:cNvSpPr>
          <p:nvPr>
            <p:ph idx="1"/>
          </p:nvPr>
        </p:nvSpPr>
        <p:spPr>
          <a:xfrm>
            <a:off x="2290598" y="1957387"/>
            <a:ext cx="4419600" cy="771525"/>
          </a:xfrm>
        </p:spPr>
        <p:txBody>
          <a:bodyPr/>
          <a:lstStyle/>
          <a:p>
            <a:pPr marL="408194" lvl="1" indent="0">
              <a:buNone/>
            </a:pPr>
            <a:r>
              <a:rPr lang="en-US" dirty="0"/>
              <a:t>Viewable online at:</a:t>
            </a:r>
          </a:p>
        </p:txBody>
      </p:sp>
    </p:spTree>
    <p:extLst>
      <p:ext uri="{BB962C8B-B14F-4D97-AF65-F5344CB8AC3E}">
        <p14:creationId xmlns:p14="http://schemas.microsoft.com/office/powerpoint/2010/main" val="113527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56" y="742950"/>
            <a:ext cx="2514600" cy="2514600"/>
          </a:xfrm>
          <a:prstGeom prst="rect">
            <a:avLst/>
          </a:prstGeom>
          <a:ln>
            <a:solidFill>
              <a:srgbClr val="A88668"/>
            </a:solidFill>
          </a:ln>
          <a:effectLst>
            <a:outerShdw blurRad="63500" dist="101600" dir="8100000" algn="ctr" rotWithShape="0">
              <a:srgbClr val="000000">
                <a:alpha val="50000"/>
              </a:srgbClr>
            </a:outerShdw>
          </a:effectLst>
        </p:spPr>
      </p:pic>
      <p:sp>
        <p:nvSpPr>
          <p:cNvPr id="22" name="diffuse"/>
          <p:cNvSpPr txBox="1"/>
          <p:nvPr/>
        </p:nvSpPr>
        <p:spPr>
          <a:xfrm>
            <a:off x="110657" y="3272222"/>
            <a:ext cx="2514600" cy="584775"/>
          </a:xfrm>
          <a:prstGeom prst="rect">
            <a:avLst/>
          </a:prstGeom>
          <a:noFill/>
        </p:spPr>
        <p:txBody>
          <a:bodyPr wrap="square" rtlCol="0">
            <a:spAutoFit/>
          </a:bodyPr>
          <a:lstStyle/>
          <a:p>
            <a:pPr algn="ctr"/>
            <a:r>
              <a:rPr lang="en-US" dirty="0">
                <a:solidFill>
                  <a:schemeClr val="bg1">
                    <a:lumMod val="75000"/>
                  </a:schemeClr>
                </a:solidFill>
              </a:rPr>
              <a:t>.001953125</a:t>
            </a:r>
          </a:p>
          <a:p>
            <a:pPr algn="ctr"/>
            <a:r>
              <a:rPr lang="en-US" dirty="0">
                <a:solidFill>
                  <a:schemeClr val="bg1">
                    <a:lumMod val="75000"/>
                  </a:schemeClr>
                </a:solidFill>
              </a:rPr>
              <a:t>1/512 of a meter</a:t>
            </a:r>
          </a:p>
        </p:txBody>
      </p:sp>
      <p:pic>
        <p:nvPicPr>
          <p:cNvPr id="3" name="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256" y="895350"/>
            <a:ext cx="2514600" cy="2514600"/>
          </a:xfrm>
          <a:prstGeom prst="rect">
            <a:avLst/>
          </a:prstGeom>
          <a:ln>
            <a:solidFill>
              <a:srgbClr val="A88668"/>
            </a:solidFill>
          </a:ln>
          <a:effectLst>
            <a:outerShdw blurRad="63500" dist="101600" dir="8100000" algn="ctr" rotWithShape="0">
              <a:srgbClr val="000000">
                <a:alpha val="50000"/>
              </a:srgbClr>
            </a:outerShdw>
          </a:effectLst>
        </p:spPr>
      </p:pic>
      <p:sp>
        <p:nvSpPr>
          <p:cNvPr id="23" name="normal"/>
          <p:cNvSpPr txBox="1"/>
          <p:nvPr/>
        </p:nvSpPr>
        <p:spPr>
          <a:xfrm>
            <a:off x="2244256" y="3422362"/>
            <a:ext cx="2514600" cy="584775"/>
          </a:xfrm>
          <a:prstGeom prst="rect">
            <a:avLst/>
          </a:prstGeom>
          <a:noFill/>
        </p:spPr>
        <p:txBody>
          <a:bodyPr wrap="square" rtlCol="0">
            <a:spAutoFit/>
          </a:bodyPr>
          <a:lstStyle/>
          <a:p>
            <a:pPr algn="ctr"/>
            <a:r>
              <a:rPr lang="en-US" dirty="0">
                <a:solidFill>
                  <a:schemeClr val="bg1">
                    <a:lumMod val="75000"/>
                  </a:schemeClr>
                </a:solidFill>
              </a:rPr>
              <a:t>0.00390625</a:t>
            </a:r>
          </a:p>
          <a:p>
            <a:pPr algn="ctr"/>
            <a:r>
              <a:rPr lang="en-US" dirty="0">
                <a:solidFill>
                  <a:schemeClr val="bg1">
                    <a:lumMod val="75000"/>
                  </a:schemeClr>
                </a:solidFill>
              </a:rPr>
              <a:t>1/256 of a meter</a:t>
            </a:r>
          </a:p>
        </p:txBody>
      </p:sp>
      <p:pic>
        <p:nvPicPr>
          <p:cNvPr id="15" name="1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856" y="1047750"/>
            <a:ext cx="2514600" cy="2514600"/>
          </a:xfrm>
          <a:prstGeom prst="rect">
            <a:avLst/>
          </a:prstGeom>
          <a:ln>
            <a:solidFill>
              <a:srgbClr val="A88668"/>
            </a:solidFill>
          </a:ln>
          <a:effectLst>
            <a:outerShdw blurRad="63500" dist="101600" dir="8100000" algn="ctr" rotWithShape="0">
              <a:srgbClr val="000000">
                <a:alpha val="50000"/>
              </a:srgbClr>
            </a:outerShdw>
          </a:effectLst>
        </p:spPr>
      </p:pic>
      <p:sp>
        <p:nvSpPr>
          <p:cNvPr id="24" name="height"/>
          <p:cNvSpPr txBox="1"/>
          <p:nvPr/>
        </p:nvSpPr>
        <p:spPr>
          <a:xfrm>
            <a:off x="4377856" y="3576250"/>
            <a:ext cx="2514600" cy="584775"/>
          </a:xfrm>
          <a:prstGeom prst="rect">
            <a:avLst/>
          </a:prstGeom>
          <a:noFill/>
        </p:spPr>
        <p:txBody>
          <a:bodyPr wrap="square" rtlCol="0">
            <a:spAutoFit/>
          </a:bodyPr>
          <a:lstStyle/>
          <a:p>
            <a:pPr algn="ctr"/>
            <a:r>
              <a:rPr lang="en-US" dirty="0">
                <a:solidFill>
                  <a:schemeClr val="bg1">
                    <a:lumMod val="75000"/>
                  </a:schemeClr>
                </a:solidFill>
              </a:rPr>
              <a:t>0.0078125</a:t>
            </a:r>
          </a:p>
          <a:p>
            <a:pPr algn="ctr"/>
            <a:r>
              <a:rPr lang="en-US" dirty="0">
                <a:solidFill>
                  <a:schemeClr val="bg1">
                    <a:lumMod val="75000"/>
                  </a:schemeClr>
                </a:solidFill>
              </a:rPr>
              <a:t>1/128 of a meter</a:t>
            </a:r>
          </a:p>
        </p:txBody>
      </p:sp>
      <p:pic>
        <p:nvPicPr>
          <p:cNvPr id="19" name="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1456" y="1200150"/>
            <a:ext cx="2514600" cy="2514600"/>
          </a:xfrm>
          <a:prstGeom prst="rect">
            <a:avLst/>
          </a:prstGeom>
          <a:ln>
            <a:solidFill>
              <a:srgbClr val="A88668"/>
            </a:solidFill>
          </a:ln>
          <a:effectLst>
            <a:outerShdw blurRad="63500" dist="101600" dir="8100000" algn="ctr" rotWithShape="0">
              <a:srgbClr val="000000">
                <a:alpha val="50000"/>
              </a:srgbClr>
            </a:outerShdw>
          </a:effectLst>
        </p:spPr>
      </p:pic>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8" name="TextBox 17"/>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Bevel presets and guidelines</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a:t>
            </a:r>
          </a:p>
        </p:txBody>
      </p:sp>
      <p:sp>
        <p:nvSpPr>
          <p:cNvPr id="25" name="height"/>
          <p:cNvSpPr txBox="1"/>
          <p:nvPr/>
        </p:nvSpPr>
        <p:spPr>
          <a:xfrm>
            <a:off x="6511456" y="3716085"/>
            <a:ext cx="2514600" cy="584775"/>
          </a:xfrm>
          <a:prstGeom prst="rect">
            <a:avLst/>
          </a:prstGeom>
          <a:noFill/>
        </p:spPr>
        <p:txBody>
          <a:bodyPr wrap="square" rtlCol="0">
            <a:spAutoFit/>
          </a:bodyPr>
          <a:lstStyle/>
          <a:p>
            <a:pPr algn="ctr"/>
            <a:r>
              <a:rPr lang="en-US" dirty="0">
                <a:solidFill>
                  <a:schemeClr val="bg1">
                    <a:lumMod val="75000"/>
                  </a:schemeClr>
                </a:solidFill>
              </a:rPr>
              <a:t>0.015625</a:t>
            </a:r>
          </a:p>
          <a:p>
            <a:pPr algn="ctr"/>
            <a:r>
              <a:rPr lang="en-US" dirty="0">
                <a:solidFill>
                  <a:schemeClr val="bg1">
                    <a:lumMod val="75000"/>
                  </a:schemeClr>
                </a:solidFill>
              </a:rPr>
              <a:t>1/64 of a meter</a:t>
            </a:r>
          </a:p>
        </p:txBody>
      </p:sp>
    </p:spTree>
    <p:extLst>
      <p:ext uri="{BB962C8B-B14F-4D97-AF65-F5344CB8AC3E}">
        <p14:creationId xmlns:p14="http://schemas.microsoft.com/office/powerpoint/2010/main" val="2002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om_box"/>
          <p:cNvSpPr>
            <a:spLocks/>
          </p:cNvSpPr>
          <p:nvPr/>
        </p:nvSpPr>
        <p:spPr bwMode="auto">
          <a:xfrm>
            <a:off x="5516880" y="756106"/>
            <a:ext cx="3474720" cy="347472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pic>
        <p:nvPicPr>
          <p:cNvPr id="3" name="pi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81" y="666750"/>
            <a:ext cx="3535713" cy="4285713"/>
          </a:xfrm>
          <a:prstGeom prst="rect">
            <a:avLst/>
          </a:prstGeom>
          <a:effectLst>
            <a:outerShdw blurRad="63500" dist="38100" dir="5400000" algn="ctr" rotWithShape="0">
              <a:srgbClr val="000000">
                <a:alpha val="75000"/>
              </a:srgbClr>
            </a:outerShdw>
          </a:effectLst>
        </p:spPr>
      </p:pic>
      <p:pic>
        <p:nvPicPr>
          <p:cNvPr id="4" name="pic"/>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144" y="857454"/>
            <a:ext cx="3276191" cy="3276191"/>
          </a:xfrm>
          <a:prstGeom prst="rect">
            <a:avLst/>
          </a:prstGeom>
          <a:effectLst>
            <a:outerShdw blurRad="63500" dist="38100" dir="5400000" algn="ctr" rotWithShape="0">
              <a:srgbClr val="000000">
                <a:alpha val="75000"/>
              </a:srgbClr>
            </a:outerShdw>
          </a:effectLst>
        </p:spPr>
      </p:pic>
      <p:pic>
        <p:nvPicPr>
          <p:cNvPr id="11" name="wir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681" y="666749"/>
            <a:ext cx="3535713" cy="4285712"/>
          </a:xfrm>
          <a:prstGeom prst="rect">
            <a:avLst/>
          </a:prstGeom>
          <a:effectLst/>
        </p:spPr>
      </p:pic>
      <p:pic>
        <p:nvPicPr>
          <p:cNvPr id="16" name="wir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6729" y="855370"/>
            <a:ext cx="3276191" cy="3276191"/>
          </a:xfrm>
          <a:prstGeom prst="rect">
            <a:avLst/>
          </a:prstGeom>
          <a:effectLst/>
        </p:spPr>
      </p:pic>
      <p:sp>
        <p:nvSpPr>
          <p:cNvPr id="21" name="bottom_bar"/>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bottom_text"/>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In-game model without normal maps</a:t>
            </a:r>
          </a:p>
        </p:txBody>
      </p:sp>
      <p:sp>
        <p:nvSpPr>
          <p:cNvPr id="12" name="top_bar"/>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op_title"/>
          <p:cNvSpPr>
            <a:spLocks noGrp="1"/>
          </p:cNvSpPr>
          <p:nvPr>
            <p:ph type="title"/>
          </p:nvPr>
        </p:nvSpPr>
        <p:spPr/>
        <p:txBody>
          <a:bodyPr/>
          <a:lstStyle/>
          <a:p>
            <a:r>
              <a:rPr lang="en-US" dirty="0"/>
              <a:t>Environment Modeling</a:t>
            </a:r>
          </a:p>
        </p:txBody>
      </p:sp>
    </p:spTree>
    <p:extLst>
      <p:ext uri="{BB962C8B-B14F-4D97-AF65-F5344CB8AC3E}">
        <p14:creationId xmlns:p14="http://schemas.microsoft.com/office/powerpoint/2010/main" val="304325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om_box"/>
          <p:cNvSpPr>
            <a:spLocks/>
          </p:cNvSpPr>
          <p:nvPr/>
        </p:nvSpPr>
        <p:spPr bwMode="auto">
          <a:xfrm>
            <a:off x="5516880" y="756106"/>
            <a:ext cx="3474720" cy="347472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pic>
        <p:nvPicPr>
          <p:cNvPr id="3" name="pi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76350"/>
            <a:ext cx="5280000" cy="2592857"/>
          </a:xfrm>
          <a:prstGeom prst="rect">
            <a:avLst/>
          </a:prstGeom>
          <a:effectLst>
            <a:outerShdw blurRad="63500" dist="38100" dir="5400000" algn="ctr" rotWithShape="0">
              <a:srgbClr val="000000">
                <a:alpha val="75000"/>
              </a:srgbClr>
            </a:outerShdw>
          </a:effectLst>
        </p:spPr>
      </p:pic>
      <p:pic>
        <p:nvPicPr>
          <p:cNvPr id="4" name="pic"/>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144" y="857454"/>
            <a:ext cx="3276191" cy="3276191"/>
          </a:xfrm>
          <a:prstGeom prst="rect">
            <a:avLst/>
          </a:prstGeom>
          <a:effectLst>
            <a:outerShdw blurRad="63500" dist="38100" dir="5400000" algn="ctr" rotWithShape="0">
              <a:srgbClr val="000000">
                <a:alpha val="75000"/>
              </a:srgbClr>
            </a:outerShdw>
          </a:effectLst>
        </p:spPr>
      </p:pic>
      <p:pic>
        <p:nvPicPr>
          <p:cNvPr id="15" name="wir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1276350"/>
            <a:ext cx="5279999" cy="2592857"/>
          </a:xfrm>
          <a:prstGeom prst="rect">
            <a:avLst/>
          </a:prstGeom>
          <a:effectLst/>
        </p:spPr>
      </p:pic>
      <p:pic>
        <p:nvPicPr>
          <p:cNvPr id="16" name="wir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6729" y="855370"/>
            <a:ext cx="3276191" cy="3276191"/>
          </a:xfrm>
          <a:prstGeom prst="rect">
            <a:avLst/>
          </a:prstGeom>
        </p:spPr>
      </p:pic>
      <p:sp>
        <p:nvSpPr>
          <p:cNvPr id="21" name="bottom_bar"/>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bottom_text"/>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In-game model without normal maps</a:t>
            </a:r>
          </a:p>
        </p:txBody>
      </p:sp>
      <p:sp>
        <p:nvSpPr>
          <p:cNvPr id="12" name="top_bar"/>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op_title"/>
          <p:cNvSpPr>
            <a:spLocks noGrp="1"/>
          </p:cNvSpPr>
          <p:nvPr>
            <p:ph type="title"/>
          </p:nvPr>
        </p:nvSpPr>
        <p:spPr/>
        <p:txBody>
          <a:bodyPr/>
          <a:lstStyle/>
          <a:p>
            <a:r>
              <a:rPr lang="en-US" dirty="0"/>
              <a:t>Environment Modeling</a:t>
            </a:r>
          </a:p>
        </p:txBody>
      </p:sp>
    </p:spTree>
    <p:extLst>
      <p:ext uri="{BB962C8B-B14F-4D97-AF65-F5344CB8AC3E}">
        <p14:creationId xmlns:p14="http://schemas.microsoft.com/office/powerpoint/2010/main" val="228871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6" y="-380309"/>
            <a:ext cx="8960000" cy="541333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7" y="-380309"/>
            <a:ext cx="8959999" cy="5413333"/>
          </a:xfrm>
          <a:prstGeom prst="rect">
            <a:avLst/>
          </a:prstGeom>
        </p:spPr>
      </p:pic>
      <p:sp>
        <p:nvSpPr>
          <p:cNvPr id="21" name="bottom_bar"/>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bottom_text"/>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In-game model without normal maps</a:t>
            </a:r>
          </a:p>
        </p:txBody>
      </p:sp>
      <p:sp>
        <p:nvSpPr>
          <p:cNvPr id="12" name="top_bar"/>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op_title"/>
          <p:cNvSpPr>
            <a:spLocks noGrp="1"/>
          </p:cNvSpPr>
          <p:nvPr>
            <p:ph type="title"/>
          </p:nvPr>
        </p:nvSpPr>
        <p:spPr/>
        <p:txBody>
          <a:bodyPr/>
          <a:lstStyle/>
          <a:p>
            <a:r>
              <a:rPr lang="en-US" dirty="0"/>
              <a:t>Environment Modeling</a:t>
            </a:r>
          </a:p>
        </p:txBody>
      </p:sp>
    </p:spTree>
    <p:extLst>
      <p:ext uri="{BB962C8B-B14F-4D97-AF65-F5344CB8AC3E}">
        <p14:creationId xmlns:p14="http://schemas.microsoft.com/office/powerpoint/2010/main" val="131500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2" name="Title 1"/>
          <p:cNvSpPr>
            <a:spLocks noGrp="1"/>
          </p:cNvSpPr>
          <p:nvPr>
            <p:ph type="title"/>
          </p:nvPr>
        </p:nvSpPr>
        <p:spPr/>
        <p:txBody>
          <a:bodyPr/>
          <a:lstStyle/>
          <a:p>
            <a:r>
              <a:rPr lang="en-US" dirty="0"/>
              <a:t>Edge Beveling</a:t>
            </a:r>
          </a:p>
        </p:txBody>
      </p:sp>
      <p:sp>
        <p:nvSpPr>
          <p:cNvPr id="3" name="Content Placeholder 2"/>
          <p:cNvSpPr>
            <a:spLocks noGrp="1"/>
          </p:cNvSpPr>
          <p:nvPr>
            <p:ph idx="1"/>
          </p:nvPr>
        </p:nvSpPr>
        <p:spPr>
          <a:xfrm>
            <a:off x="457200" y="809625"/>
            <a:ext cx="8229600" cy="4200525"/>
          </a:xfrm>
        </p:spPr>
        <p:txBody>
          <a:bodyPr>
            <a:normAutofit/>
          </a:bodyPr>
          <a:lstStyle/>
          <a:p>
            <a:pPr lvl="1"/>
            <a:r>
              <a:rPr lang="en-US" dirty="0"/>
              <a:t>Advantages of two edge beveling</a:t>
            </a:r>
          </a:p>
          <a:p>
            <a:pPr lvl="2"/>
            <a:r>
              <a:rPr lang="en-US" dirty="0"/>
              <a:t>Higher quality models without excessive poly count</a:t>
            </a:r>
          </a:p>
          <a:p>
            <a:pPr lvl="2"/>
            <a:r>
              <a:rPr lang="en-US" dirty="0"/>
              <a:t>Reduced number of one-off baked assets</a:t>
            </a:r>
          </a:p>
          <a:p>
            <a:pPr lvl="1"/>
            <a:r>
              <a:rPr lang="en-US" dirty="0"/>
              <a:t>Disadvantages </a:t>
            </a:r>
          </a:p>
          <a:p>
            <a:pPr lvl="2"/>
            <a:r>
              <a:rPr lang="en-US" dirty="0"/>
              <a:t>Had to create custom vertex normal tools</a:t>
            </a:r>
          </a:p>
          <a:p>
            <a:pPr lvl="2"/>
            <a:r>
              <a:rPr lang="en-US" dirty="0"/>
              <a:t>Most normals have to be set by artists</a:t>
            </a:r>
          </a:p>
          <a:p>
            <a:pPr lvl="2"/>
            <a:r>
              <a:rPr lang="en-US" dirty="0"/>
              <a:t>Increased the amount of sub-pixel triangles</a:t>
            </a:r>
          </a:p>
        </p:txBody>
      </p:sp>
    </p:spTree>
    <p:extLst>
      <p:ext uri="{BB962C8B-B14F-4D97-AF65-F5344CB8AC3E}">
        <p14:creationId xmlns:p14="http://schemas.microsoft.com/office/powerpoint/2010/main" val="561617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9143999" cy="3810000"/>
          </a:xfrm>
          <a:prstGeom prst="rect">
            <a:avLst/>
          </a:prstGeom>
        </p:spPr>
      </p:pic>
    </p:spTree>
    <p:extLst>
      <p:ext uri="{BB962C8B-B14F-4D97-AF65-F5344CB8AC3E}">
        <p14:creationId xmlns:p14="http://schemas.microsoft.com/office/powerpoint/2010/main" val="3969031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p:cNvSpPr>
          <p:nvPr/>
        </p:nvSpPr>
        <p:spPr bwMode="auto">
          <a:xfrm>
            <a:off x="5288280" y="756106"/>
            <a:ext cx="3474720" cy="347472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645683"/>
            <a:ext cx="3568540" cy="4460675"/>
          </a:xfrm>
          <a:prstGeom prst="rect">
            <a:avLst/>
          </a:prstGeom>
          <a:effectLst>
            <a:outerShdw blurRad="63500" dist="38100" dir="5400000" algn="ctr" rotWithShape="0">
              <a:srgbClr val="000000">
                <a:alpha val="75000"/>
              </a:srgbClr>
            </a:outerShdw>
          </a:effectLst>
        </p:spPr>
      </p:pic>
      <p:sp>
        <p:nvSpPr>
          <p:cNvPr id="21" name="Rectangle 20"/>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TextBox 21"/>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In-game model without normal maps</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720" y="847546"/>
            <a:ext cx="3291840" cy="3291840"/>
          </a:xfrm>
          <a:prstGeom prst="rect">
            <a:avLst/>
          </a:prstGeom>
        </p:spPr>
      </p:pic>
    </p:spTree>
    <p:extLst>
      <p:ext uri="{BB962C8B-B14F-4D97-AF65-F5344CB8AC3E}">
        <p14:creationId xmlns:p14="http://schemas.microsoft.com/office/powerpoint/2010/main" val="3621102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645683"/>
            <a:ext cx="3568539" cy="4460675"/>
          </a:xfrm>
          <a:prstGeom prst="rect">
            <a:avLst/>
          </a:prstGeom>
          <a:effectLst>
            <a:outerShdw blurRad="63500" dist="38100" dir="5400000" algn="ctr" rotWithShape="0">
              <a:srgbClr val="000000">
                <a:alpha val="75000"/>
              </a:srgbClr>
            </a:outerShdw>
          </a:effectLst>
        </p:spPr>
      </p:pic>
      <p:sp>
        <p:nvSpPr>
          <p:cNvPr id="21" name="Rectangle 20"/>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TextBox 21"/>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Base layer: Varnished wood light</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
        <p:nvSpPr>
          <p:cNvPr id="9" name="Rectangle 8"/>
          <p:cNvSpPr>
            <a:spLocks/>
          </p:cNvSpPr>
          <p:nvPr/>
        </p:nvSpPr>
        <p:spPr bwMode="auto">
          <a:xfrm>
            <a:off x="5288280" y="756106"/>
            <a:ext cx="3474720" cy="347472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720" y="847546"/>
            <a:ext cx="3291840" cy="3291840"/>
          </a:xfrm>
          <a:prstGeom prst="rect">
            <a:avLst/>
          </a:prstGeom>
        </p:spPr>
      </p:pic>
    </p:spTree>
    <p:extLst>
      <p:ext uri="{BB962C8B-B14F-4D97-AF65-F5344CB8AC3E}">
        <p14:creationId xmlns:p14="http://schemas.microsoft.com/office/powerpoint/2010/main" val="370757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645684"/>
            <a:ext cx="3568539" cy="4460673"/>
          </a:xfrm>
          <a:prstGeom prst="rect">
            <a:avLst/>
          </a:prstGeom>
          <a:effectLst>
            <a:outerShdw blurRad="63500" dist="38100" dir="5400000" algn="ctr" rotWithShape="0">
              <a:srgbClr val="000000">
                <a:alpha val="75000"/>
              </a:srgbClr>
            </a:outerShdw>
          </a:effectLst>
        </p:spPr>
      </p:pic>
      <p:sp>
        <p:nvSpPr>
          <p:cNvPr id="21" name="Rectangle 20"/>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TextBox 21"/>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#2: Varnished wood dark</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
        <p:nvSpPr>
          <p:cNvPr id="9" name="Rectangle 8"/>
          <p:cNvSpPr>
            <a:spLocks/>
          </p:cNvSpPr>
          <p:nvPr/>
        </p:nvSpPr>
        <p:spPr bwMode="auto">
          <a:xfrm>
            <a:off x="5288280" y="756106"/>
            <a:ext cx="3474720" cy="347472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720" y="847546"/>
            <a:ext cx="3291840" cy="3291840"/>
          </a:xfrm>
          <a:prstGeom prst="rect">
            <a:avLst/>
          </a:prstGeom>
        </p:spPr>
      </p:pic>
    </p:spTree>
    <p:extLst>
      <p:ext uri="{BB962C8B-B14F-4D97-AF65-F5344CB8AC3E}">
        <p14:creationId xmlns:p14="http://schemas.microsoft.com/office/powerpoint/2010/main" val="1449715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645684"/>
            <a:ext cx="3568538" cy="4460673"/>
          </a:xfrm>
          <a:prstGeom prst="rect">
            <a:avLst/>
          </a:prstGeom>
          <a:effectLst>
            <a:outerShdw blurRad="63500" dist="38100" dir="5400000" algn="ctr" rotWithShape="0">
              <a:srgbClr val="000000">
                <a:alpha val="75000"/>
              </a:srgbClr>
            </a:outerShdw>
          </a:effectLst>
        </p:spPr>
      </p:pic>
      <p:sp>
        <p:nvSpPr>
          <p:cNvPr id="21" name="Rectangle 20"/>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TextBox 21"/>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#3: Dust and grunge</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
        <p:nvSpPr>
          <p:cNvPr id="9" name="Rectangle 8"/>
          <p:cNvSpPr>
            <a:spLocks/>
          </p:cNvSpPr>
          <p:nvPr/>
        </p:nvSpPr>
        <p:spPr bwMode="auto">
          <a:xfrm>
            <a:off x="5288280" y="756106"/>
            <a:ext cx="3474720" cy="347472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720" y="847546"/>
            <a:ext cx="3291840" cy="3291840"/>
          </a:xfrm>
          <a:prstGeom prst="rect">
            <a:avLst/>
          </a:prstGeom>
        </p:spPr>
      </p:pic>
    </p:spTree>
    <p:extLst>
      <p:ext uri="{BB962C8B-B14F-4D97-AF65-F5344CB8AC3E}">
        <p14:creationId xmlns:p14="http://schemas.microsoft.com/office/powerpoint/2010/main" val="2398933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 y="15789"/>
            <a:ext cx="9143992" cy="5143495"/>
          </a:xfrm>
          <a:prstGeom prst="rect">
            <a:avLst/>
          </a:prstGeom>
          <a:effectLst/>
        </p:spPr>
      </p:pic>
      <p:sp>
        <p:nvSpPr>
          <p:cNvPr id="11" name="Rectangle 10"/>
          <p:cNvSpPr/>
          <p:nvPr/>
        </p:nvSpPr>
        <p:spPr bwMode="auto">
          <a:xfrm>
            <a:off x="-76200" y="-240273"/>
            <a:ext cx="9296400" cy="907023"/>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eaLnBrk="1" hangingPunct="1">
              <a:defRPr/>
            </a:pPr>
            <a:endParaRPr lang="en-US" sz="3600" baseline="-25000" dirty="0">
              <a:latin typeface="+mj-lt"/>
            </a:endParaRPr>
          </a:p>
        </p:txBody>
      </p:sp>
      <p:sp>
        <p:nvSpPr>
          <p:cNvPr id="12" name="Title 1"/>
          <p:cNvSpPr txBox="1">
            <a:spLocks/>
          </p:cNvSpPr>
          <p:nvPr/>
        </p:nvSpPr>
        <p:spPr>
          <a:xfrm>
            <a:off x="457200" y="95250"/>
            <a:ext cx="8229600" cy="523875"/>
          </a:xfrm>
          <a:prstGeom prst="rect">
            <a:avLst/>
          </a:prstGeom>
        </p:spPr>
        <p:txBody>
          <a:bodyPr vert="horz" lIns="81639" tIns="40819" rIns="81639" bIns="40819" rtlCol="0" anchor="ctr">
            <a:noAutofit/>
          </a:bodyPr>
          <a:lstStyle>
            <a:lvl1pPr algn="l" defTabSz="816388" rtl="0" eaLnBrk="1" latinLnBrk="0" hangingPunct="1">
              <a:spcBef>
                <a:spcPct val="0"/>
              </a:spcBef>
              <a:buNone/>
              <a:defRPr sz="2400" b="0" kern="1200">
                <a:solidFill>
                  <a:srgbClr val="AC9068"/>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Material Pipeline</a:t>
            </a:r>
          </a:p>
        </p:txBody>
      </p:sp>
    </p:spTree>
    <p:extLst>
      <p:ext uri="{BB962C8B-B14F-4D97-AF65-F5344CB8AC3E}">
        <p14:creationId xmlns:p14="http://schemas.microsoft.com/office/powerpoint/2010/main" val="1864056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645684"/>
            <a:ext cx="3568538" cy="4460672"/>
          </a:xfrm>
          <a:prstGeom prst="rect">
            <a:avLst/>
          </a:prstGeom>
          <a:effectLst>
            <a:outerShdw blurRad="63500" dist="38100" dir="5400000" algn="ctr" rotWithShape="0">
              <a:srgbClr val="000000">
                <a:alpha val="75000"/>
              </a:srgbClr>
            </a:outerShdw>
          </a:effectLst>
        </p:spPr>
      </p:pic>
      <p:sp>
        <p:nvSpPr>
          <p:cNvPr id="21" name="Rectangle 20"/>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22" name="TextBox 21"/>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Add skirts and accessory set </a:t>
            </a:r>
          </a:p>
        </p:txBody>
      </p:sp>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
        <p:nvSpPr>
          <p:cNvPr id="9" name="Rectangle 8"/>
          <p:cNvSpPr>
            <a:spLocks/>
          </p:cNvSpPr>
          <p:nvPr/>
        </p:nvSpPr>
        <p:spPr bwMode="auto">
          <a:xfrm>
            <a:off x="5288280" y="756106"/>
            <a:ext cx="3474720" cy="347472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720" y="847546"/>
            <a:ext cx="3291840" cy="3291840"/>
          </a:xfrm>
          <a:prstGeom prst="rect">
            <a:avLst/>
          </a:prstGeom>
        </p:spPr>
      </p:pic>
      <p:sp>
        <p:nvSpPr>
          <p:cNvPr id="11" name="Rectangle 10"/>
          <p:cNvSpPr>
            <a:spLocks/>
          </p:cNvSpPr>
          <p:nvPr/>
        </p:nvSpPr>
        <p:spPr bwMode="auto">
          <a:xfrm>
            <a:off x="381000" y="751309"/>
            <a:ext cx="4846320" cy="347472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978" y="1112156"/>
            <a:ext cx="4606364" cy="2753022"/>
          </a:xfrm>
          <a:prstGeom prst="rect">
            <a:avLst/>
          </a:prstGeom>
        </p:spPr>
      </p:pic>
    </p:spTree>
    <p:extLst>
      <p:ext uri="{BB962C8B-B14F-4D97-AF65-F5344CB8AC3E}">
        <p14:creationId xmlns:p14="http://schemas.microsoft.com/office/powerpoint/2010/main" val="3072987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74882"/>
            <a:ext cx="8229599" cy="4629150"/>
          </a:xfrm>
          <a:prstGeom prst="rect">
            <a:avLst/>
          </a:prstGeom>
          <a:effectLst>
            <a:outerShdw blurRad="63500" dist="381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Tree>
    <p:extLst>
      <p:ext uri="{BB962C8B-B14F-4D97-AF65-F5344CB8AC3E}">
        <p14:creationId xmlns:p14="http://schemas.microsoft.com/office/powerpoint/2010/main" val="3255559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3" y="-216507"/>
            <a:ext cx="8777142" cy="5302856"/>
          </a:xfrm>
          <a:prstGeom prst="rect">
            <a:avLst/>
          </a:prstGeom>
          <a:effectLst>
            <a:outerShdw blurRad="63500" dist="381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In-game model without normal maps</a:t>
            </a:r>
          </a:p>
        </p:txBody>
      </p:sp>
    </p:spTree>
    <p:extLst>
      <p:ext uri="{BB962C8B-B14F-4D97-AF65-F5344CB8AC3E}">
        <p14:creationId xmlns:p14="http://schemas.microsoft.com/office/powerpoint/2010/main" val="15250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3" y="-216507"/>
            <a:ext cx="8777142" cy="5302857"/>
          </a:xfrm>
          <a:prstGeom prst="rect">
            <a:avLst/>
          </a:prstGeom>
          <a:effectLst>
            <a:outerShdw blurRad="63500" dist="381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Base layer: Rock rough</a:t>
            </a:r>
          </a:p>
        </p:txBody>
      </p:sp>
    </p:spTree>
    <p:extLst>
      <p:ext uri="{BB962C8B-B14F-4D97-AF65-F5344CB8AC3E}">
        <p14:creationId xmlns:p14="http://schemas.microsoft.com/office/powerpoint/2010/main" val="2499319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3" y="-216507"/>
            <a:ext cx="8777142" cy="5302857"/>
          </a:xfrm>
          <a:prstGeom prst="rect">
            <a:avLst/>
          </a:prstGeom>
          <a:effectLst>
            <a:outerShdw blurRad="63500" dist="381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TextBox 6"/>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#2: Rock smooth</a:t>
            </a:r>
          </a:p>
        </p:txBody>
      </p:sp>
    </p:spTree>
    <p:extLst>
      <p:ext uri="{BB962C8B-B14F-4D97-AF65-F5344CB8AC3E}">
        <p14:creationId xmlns:p14="http://schemas.microsoft.com/office/powerpoint/2010/main" val="1712168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3" y="-216507"/>
            <a:ext cx="8777142" cy="5302856"/>
          </a:xfrm>
          <a:prstGeom prst="rect">
            <a:avLst/>
          </a:prstGeom>
          <a:effectLst>
            <a:outerShdw blurRad="63500" dist="381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8" name="TextBox 7"/>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#3: Rock crumble</a:t>
            </a:r>
          </a:p>
        </p:txBody>
      </p:sp>
    </p:spTree>
    <p:extLst>
      <p:ext uri="{BB962C8B-B14F-4D97-AF65-F5344CB8AC3E}">
        <p14:creationId xmlns:p14="http://schemas.microsoft.com/office/powerpoint/2010/main" val="2718370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2" y="-216507"/>
            <a:ext cx="8777140" cy="5302856"/>
          </a:xfrm>
          <a:prstGeom prst="rect">
            <a:avLst/>
          </a:prstGeom>
          <a:effectLst>
            <a:outerShdw blurRad="63500" dist="381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
        <p:nvSpPr>
          <p:cNvPr id="17" name="Rectangle 16"/>
          <p:cNvSpPr/>
          <p:nvPr/>
        </p:nvSpPr>
        <p:spPr bwMode="auto">
          <a:xfrm>
            <a:off x="-76200" y="4324350"/>
            <a:ext cx="9296399" cy="3048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8" name="TextBox 7"/>
          <p:cNvSpPr txBox="1"/>
          <p:nvPr/>
        </p:nvSpPr>
        <p:spPr>
          <a:xfrm>
            <a:off x="457200" y="4272032"/>
            <a:ext cx="8686800" cy="400110"/>
          </a:xfrm>
          <a:prstGeom prst="rect">
            <a:avLst/>
          </a:prstGeom>
          <a:noFill/>
        </p:spPr>
        <p:txBody>
          <a:bodyPr wrap="square" rtlCol="0">
            <a:spAutoFit/>
          </a:bodyPr>
          <a:lstStyle/>
          <a:p>
            <a:r>
              <a:rPr lang="en-US" sz="2000" dirty="0">
                <a:solidFill>
                  <a:schemeClr val="bg1">
                    <a:lumMod val="75000"/>
                  </a:schemeClr>
                </a:solidFill>
              </a:rPr>
              <a:t>Layer #4: Water drips</a:t>
            </a:r>
          </a:p>
        </p:txBody>
      </p:sp>
    </p:spTree>
    <p:extLst>
      <p:ext uri="{BB962C8B-B14F-4D97-AF65-F5344CB8AC3E}">
        <p14:creationId xmlns:p14="http://schemas.microsoft.com/office/powerpoint/2010/main" val="261030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48" y="590550"/>
            <a:ext cx="7801904" cy="4388571"/>
          </a:xfrm>
          <a:prstGeom prst="rect">
            <a:avLst/>
          </a:prstGeom>
          <a:effectLst>
            <a:outerShdw blurRad="63500" dist="38100" dir="5400000" algn="ctr" rotWithShape="0">
              <a:srgbClr val="000000">
                <a:alpha val="75000"/>
              </a:srgbClr>
            </a:outerShdw>
          </a:effectLst>
        </p:spPr>
      </p:pic>
      <p:sp>
        <p:nvSpPr>
          <p:cNvPr id="12" name="Rectangle 11"/>
          <p:cNvSpPr/>
          <p:nvPr/>
        </p:nvSpPr>
        <p:spPr bwMode="auto">
          <a:xfrm>
            <a:off x="0" y="0"/>
            <a:ext cx="9144000" cy="666750"/>
          </a:xfrm>
          <a:prstGeom prst="rect">
            <a:avLst/>
          </a:prstGeom>
          <a:solidFill>
            <a:schemeClr val="tx1">
              <a:alpha val="16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13" name="Title 2"/>
          <p:cNvSpPr>
            <a:spLocks noGrp="1"/>
          </p:cNvSpPr>
          <p:nvPr>
            <p:ph type="title"/>
          </p:nvPr>
        </p:nvSpPr>
        <p:spPr/>
        <p:txBody>
          <a:bodyPr/>
          <a:lstStyle/>
          <a:p>
            <a:r>
              <a:rPr lang="en-US" dirty="0"/>
              <a:t>Environment Modeling and Materials</a:t>
            </a:r>
          </a:p>
        </p:txBody>
      </p:sp>
    </p:spTree>
    <p:extLst>
      <p:ext uri="{BB962C8B-B14F-4D97-AF65-F5344CB8AC3E}">
        <p14:creationId xmlns:p14="http://schemas.microsoft.com/office/powerpoint/2010/main" val="1846208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se_pi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color_pic"/>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7" name="bottom_bar"/>
          <p:cNvSpPr/>
          <p:nvPr/>
        </p:nvSpPr>
        <p:spPr bwMode="auto">
          <a:xfrm>
            <a:off x="304799" y="4438650"/>
            <a:ext cx="1905001" cy="4572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bottom_text"/>
          <p:cNvSpPr txBox="1"/>
          <p:nvPr/>
        </p:nvSpPr>
        <p:spPr>
          <a:xfrm>
            <a:off x="609600" y="4467195"/>
            <a:ext cx="1600200" cy="400110"/>
          </a:xfrm>
          <a:prstGeom prst="rect">
            <a:avLst/>
          </a:prstGeom>
          <a:noFill/>
        </p:spPr>
        <p:txBody>
          <a:bodyPr wrap="square" rtlCol="0">
            <a:spAutoFit/>
          </a:bodyPr>
          <a:lstStyle/>
          <a:p>
            <a:r>
              <a:rPr lang="en-US" sz="2000" dirty="0">
                <a:solidFill>
                  <a:schemeClr val="bg1">
                    <a:lumMod val="75000"/>
                  </a:schemeClr>
                </a:solidFill>
              </a:rPr>
              <a:t>Baked assets</a:t>
            </a:r>
          </a:p>
        </p:txBody>
      </p:sp>
      <p:sp>
        <p:nvSpPr>
          <p:cNvPr id="12" name="top_bar"/>
          <p:cNvSpPr/>
          <p:nvPr/>
        </p:nvSpPr>
        <p:spPr bwMode="auto">
          <a:xfrm>
            <a:off x="0" y="0"/>
            <a:ext cx="9144000" cy="666750"/>
          </a:xfrm>
          <a:prstGeom prst="rect">
            <a:avLst/>
          </a:prstGeom>
          <a:solidFill>
            <a:schemeClr val="tx1">
              <a:lumMod val="95000"/>
              <a:lumOff val="5000"/>
              <a:alpha val="40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8" name="bottom_bar"/>
          <p:cNvSpPr/>
          <p:nvPr/>
        </p:nvSpPr>
        <p:spPr bwMode="auto">
          <a:xfrm>
            <a:off x="381000" y="4552950"/>
            <a:ext cx="228600" cy="228600"/>
          </a:xfrm>
          <a:prstGeom prst="rect">
            <a:avLst/>
          </a:prstGeom>
          <a:solidFill>
            <a:srgbClr val="11FF4F">
              <a:alpha val="50000"/>
            </a:srgb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3" name="top_text"/>
          <p:cNvSpPr>
            <a:spLocks noGrp="1"/>
          </p:cNvSpPr>
          <p:nvPr>
            <p:ph type="title"/>
          </p:nvPr>
        </p:nvSpPr>
        <p:spPr/>
        <p:txBody>
          <a:bodyPr/>
          <a:lstStyle/>
          <a:p>
            <a:r>
              <a:rPr lang="en-US" dirty="0"/>
              <a:t>Tiling Materials and Baked Assets</a:t>
            </a:r>
          </a:p>
        </p:txBody>
      </p:sp>
    </p:spTree>
    <p:extLst>
      <p:ext uri="{BB962C8B-B14F-4D97-AF65-F5344CB8AC3E}">
        <p14:creationId xmlns:p14="http://schemas.microsoft.com/office/powerpoint/2010/main" val="1518480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se_pi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color_pic"/>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7" name="bottom_bar"/>
          <p:cNvSpPr/>
          <p:nvPr/>
        </p:nvSpPr>
        <p:spPr bwMode="auto">
          <a:xfrm>
            <a:off x="228600" y="4076016"/>
            <a:ext cx="2133599" cy="914400"/>
          </a:xfrm>
          <a:prstGeom prst="rect">
            <a:avLst/>
          </a:prstGeom>
          <a:solidFill>
            <a:schemeClr val="tx1">
              <a:alpha val="50000"/>
            </a:scheme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7" name="bottom_text"/>
          <p:cNvSpPr txBox="1"/>
          <p:nvPr/>
        </p:nvSpPr>
        <p:spPr>
          <a:xfrm>
            <a:off x="609600" y="4124295"/>
            <a:ext cx="1600200" cy="400110"/>
          </a:xfrm>
          <a:prstGeom prst="rect">
            <a:avLst/>
          </a:prstGeom>
          <a:noFill/>
        </p:spPr>
        <p:txBody>
          <a:bodyPr wrap="square" rtlCol="0">
            <a:spAutoFit/>
          </a:bodyPr>
          <a:lstStyle/>
          <a:p>
            <a:r>
              <a:rPr lang="en-US" sz="2000" dirty="0">
                <a:solidFill>
                  <a:schemeClr val="bg1">
                    <a:lumMod val="75000"/>
                  </a:schemeClr>
                </a:solidFill>
              </a:rPr>
              <a:t>Baked assets</a:t>
            </a:r>
          </a:p>
        </p:txBody>
      </p:sp>
      <p:sp>
        <p:nvSpPr>
          <p:cNvPr id="12" name="top_bar"/>
          <p:cNvSpPr/>
          <p:nvPr/>
        </p:nvSpPr>
        <p:spPr bwMode="auto">
          <a:xfrm>
            <a:off x="0" y="0"/>
            <a:ext cx="9144000" cy="666750"/>
          </a:xfrm>
          <a:prstGeom prst="rect">
            <a:avLst/>
          </a:prstGeom>
          <a:solidFill>
            <a:schemeClr val="tx1">
              <a:alpha val="40000"/>
            </a:schemeClr>
          </a:solidFill>
          <a:ln w="12700">
            <a:solidFill>
              <a:schemeClr val="tx1">
                <a:alpha val="40000"/>
              </a:schemeClr>
            </a:solidFill>
          </a:ln>
          <a:effectLst>
            <a:outerShdw blurRad="50800" dir="5400000" algn="ctr" rotWithShape="0">
              <a:srgbClr val="000000"/>
            </a:outerShdw>
          </a:effectLst>
        </p:spPr>
        <p:txBody>
          <a:bodyPr/>
          <a:lstStyle/>
          <a:p>
            <a:pPr algn="ctr"/>
            <a:endParaRPr lang="en-US" sz="3600" baseline="-25000" dirty="0">
              <a:latin typeface="+mj-lt"/>
            </a:endParaRPr>
          </a:p>
        </p:txBody>
      </p:sp>
      <p:sp>
        <p:nvSpPr>
          <p:cNvPr id="8" name="bottom_bar"/>
          <p:cNvSpPr/>
          <p:nvPr/>
        </p:nvSpPr>
        <p:spPr bwMode="auto">
          <a:xfrm>
            <a:off x="381000" y="4210050"/>
            <a:ext cx="228600" cy="228600"/>
          </a:xfrm>
          <a:prstGeom prst="rect">
            <a:avLst/>
          </a:prstGeom>
          <a:solidFill>
            <a:srgbClr val="11FF4F">
              <a:alpha val="50000"/>
            </a:srgb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
        <p:nvSpPr>
          <p:cNvPr id="13" name="top_text"/>
          <p:cNvSpPr>
            <a:spLocks noGrp="1"/>
          </p:cNvSpPr>
          <p:nvPr>
            <p:ph type="title"/>
          </p:nvPr>
        </p:nvSpPr>
        <p:spPr/>
        <p:txBody>
          <a:bodyPr/>
          <a:lstStyle/>
          <a:p>
            <a:r>
              <a:rPr lang="en-US" dirty="0"/>
              <a:t>Tiling Materials and Baked Assets</a:t>
            </a:r>
          </a:p>
        </p:txBody>
      </p:sp>
      <p:sp>
        <p:nvSpPr>
          <p:cNvPr id="9" name="bottom_text"/>
          <p:cNvSpPr txBox="1"/>
          <p:nvPr/>
        </p:nvSpPr>
        <p:spPr>
          <a:xfrm>
            <a:off x="609600" y="4524405"/>
            <a:ext cx="2133600" cy="400110"/>
          </a:xfrm>
          <a:prstGeom prst="rect">
            <a:avLst/>
          </a:prstGeom>
          <a:noFill/>
        </p:spPr>
        <p:txBody>
          <a:bodyPr wrap="square" rtlCol="0">
            <a:spAutoFit/>
          </a:bodyPr>
          <a:lstStyle/>
          <a:p>
            <a:r>
              <a:rPr lang="en-US" sz="2000" dirty="0">
                <a:solidFill>
                  <a:schemeClr val="bg1">
                    <a:lumMod val="75000"/>
                  </a:schemeClr>
                </a:solidFill>
              </a:rPr>
              <a:t>Baked w/ tiling</a:t>
            </a:r>
          </a:p>
        </p:txBody>
      </p:sp>
      <p:sp>
        <p:nvSpPr>
          <p:cNvPr id="10" name="bottom_bar"/>
          <p:cNvSpPr/>
          <p:nvPr/>
        </p:nvSpPr>
        <p:spPr bwMode="auto">
          <a:xfrm>
            <a:off x="381000" y="4610160"/>
            <a:ext cx="228600" cy="228600"/>
          </a:xfrm>
          <a:prstGeom prst="rect">
            <a:avLst/>
          </a:prstGeom>
          <a:solidFill>
            <a:srgbClr val="D14BE7">
              <a:alpha val="49804"/>
            </a:srgbClr>
          </a:solidFill>
          <a:ln w="12700">
            <a:solidFill>
              <a:schemeClr val="bg1">
                <a:alpha val="40000"/>
              </a:schemeClr>
            </a:solidFill>
          </a:ln>
          <a:effectLst>
            <a:outerShdw blurRad="50800" dist="76200" dir="5400000" algn="ctr" rotWithShape="0">
              <a:srgbClr val="000000">
                <a:alpha val="39000"/>
              </a:srgbClr>
            </a:outerShdw>
          </a:effectLst>
        </p:spPr>
        <p:txBody>
          <a:bodyPr/>
          <a:lstStyle/>
          <a:p>
            <a:pPr algn="ctr" eaLnBrk="1" hangingPunct="1">
              <a:defRPr/>
            </a:pPr>
            <a:endParaRPr lang="en-US" sz="3600" baseline="-25000" dirty="0">
              <a:latin typeface="+mj-lt"/>
            </a:endParaRPr>
          </a:p>
        </p:txBody>
      </p:sp>
    </p:spTree>
    <p:extLst>
      <p:ext uri="{BB962C8B-B14F-4D97-AF65-F5344CB8AC3E}">
        <p14:creationId xmlns:p14="http://schemas.microsoft.com/office/powerpoint/2010/main" val="761085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8" grpId="0" animBg="1"/>
      <p:bldP spid="9" grpId="0"/>
      <p:bldP spid="10" grpId="0" animBg="1"/>
    </p:bldLst>
  </p:timing>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C906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TotalTime>
  <Words>10841</Words>
  <Application>Microsoft Office PowerPoint</Application>
  <PresentationFormat>全屏显示(16:9)</PresentationFormat>
  <Paragraphs>1418</Paragraphs>
  <Slides>182</Slides>
  <Notes>182</Notes>
  <HiddenSlides>1</HiddenSlides>
  <MMClips>8</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182</vt:i4>
      </vt:variant>
    </vt:vector>
  </HeadingPairs>
  <TitlesOfParts>
    <vt:vector size="187" baseType="lpstr">
      <vt:lpstr>Arial</vt:lpstr>
      <vt:lpstr>Calibri</vt:lpstr>
      <vt:lpstr>Verdana</vt:lpstr>
      <vt:lpstr>Wingdings</vt:lpstr>
      <vt:lpstr>1_Office Theme</vt:lpstr>
      <vt:lpstr>PowerPoint 演示文稿</vt:lpstr>
      <vt:lpstr>Crafting Victorian London:  The Environment Art and Material Pipelines of The Order: 1886</vt:lpstr>
      <vt:lpstr>Topics Covered</vt:lpstr>
      <vt:lpstr>Company Overview</vt:lpstr>
      <vt:lpstr>The Order: 1886</vt:lpstr>
      <vt:lpstr>Pre-Production Environment Pipeline Goals</vt:lpstr>
      <vt:lpstr>Pre-Production Environment Pipeline Goals</vt:lpstr>
      <vt:lpstr>Trailer</vt:lpstr>
      <vt:lpstr>PowerPoint 演示文稿</vt:lpstr>
      <vt:lpstr>Material Pipeline Goals</vt:lpstr>
      <vt:lpstr>Material Pipeline Goals</vt:lpstr>
      <vt:lpstr>Material Templates</vt:lpstr>
      <vt:lpstr>Material Templates</vt:lpstr>
      <vt:lpstr>Material Templates</vt:lpstr>
      <vt:lpstr>Material Templates</vt:lpstr>
      <vt:lpstr>Material Template Samples</vt:lpstr>
      <vt:lpstr>Material Template Samples</vt:lpstr>
      <vt:lpstr>Material Template Samples</vt:lpstr>
      <vt:lpstr>PowerPoint 演示文稿</vt:lpstr>
      <vt:lpstr>Common Materials</vt:lpstr>
      <vt:lpstr>Common Material Samples (Surface Studies)</vt:lpstr>
      <vt:lpstr>Common Material Samples (Surface Studies)</vt:lpstr>
      <vt:lpstr>Common Material Samples (Surface Studies)</vt:lpstr>
      <vt:lpstr>Common Material Samples (Sculpted Patterns)</vt:lpstr>
      <vt:lpstr>Common Material Samples (Sculpted Patterns)</vt:lpstr>
      <vt:lpstr>Common Material Samples (Sculpted Patterns)</vt:lpstr>
      <vt:lpstr>Common Material Samples (Sculpted Patterns)</vt:lpstr>
      <vt:lpstr>Material Compositing</vt:lpstr>
      <vt:lpstr>Material Compositing</vt:lpstr>
      <vt:lpstr>Material Compositing</vt:lpstr>
      <vt:lpstr>Material Compositing</vt:lpstr>
      <vt:lpstr>Material Compositing</vt:lpstr>
      <vt:lpstr>Material Compositing</vt:lpstr>
      <vt:lpstr>Material Compositing</vt:lpstr>
      <vt:lpstr>Material Compositing</vt:lpstr>
      <vt:lpstr>Material Compositing</vt:lpstr>
      <vt:lpstr>Material Compositing</vt:lpstr>
      <vt:lpstr>Material Compositing</vt:lpstr>
      <vt:lpstr>Material Pipeline Hierarchy</vt:lpstr>
      <vt:lpstr>Material Pipeline Hierarchy</vt:lpstr>
      <vt:lpstr>Material Pipeline Hierarchy</vt:lpstr>
      <vt:lpstr>Material Pipeline Hierarchy</vt:lpstr>
      <vt:lpstr>Material Pipeline Hierarchy</vt:lpstr>
      <vt:lpstr>Environment Modeling and Materials</vt:lpstr>
      <vt:lpstr>Environment Modeling and Materials</vt:lpstr>
      <vt:lpstr>Material Compositing</vt:lpstr>
      <vt:lpstr>Material Compositing</vt:lpstr>
      <vt:lpstr>Material Compositing</vt:lpstr>
      <vt:lpstr>Material Compositing</vt:lpstr>
      <vt:lpstr>Material Compositing</vt:lpstr>
      <vt:lpstr>Material Compositing</vt:lpstr>
      <vt:lpstr>Material Compositing</vt:lpstr>
      <vt:lpstr>Material Compositing</vt:lpstr>
      <vt:lpstr>Material Compositing</vt:lpstr>
      <vt:lpstr>Material Compositing</vt:lpstr>
      <vt:lpstr>Material Compositing</vt:lpstr>
      <vt:lpstr>Environment Material Compositing</vt:lpstr>
      <vt:lpstr>Material Compositing</vt:lpstr>
      <vt:lpstr>Run-time Material Layer Blending</vt:lpstr>
      <vt:lpstr>Run-time Material Layer Blending</vt:lpstr>
      <vt:lpstr>Run-time Material Layer Blending</vt:lpstr>
      <vt:lpstr>Run-time Material Layer Blending</vt:lpstr>
      <vt:lpstr>Run-time Material Layer Blending</vt:lpstr>
      <vt:lpstr>Run-time Material Layer Blending</vt:lpstr>
      <vt:lpstr>Run-time Material Layer Blending</vt:lpstr>
      <vt:lpstr>Run-time Material Layer Blending</vt:lpstr>
      <vt:lpstr>Run-time Material Layer Blending</vt:lpstr>
      <vt:lpstr>Run-time Material Layer Blending</vt:lpstr>
      <vt:lpstr>Run-time Material Layer Blending</vt:lpstr>
      <vt:lpstr>Runtime Material Layer Blending</vt:lpstr>
      <vt:lpstr>Skirts</vt:lpstr>
      <vt:lpstr>Skirts</vt:lpstr>
      <vt:lpstr>Skirts</vt:lpstr>
      <vt:lpstr>Skirts</vt:lpstr>
      <vt:lpstr>Skirts</vt:lpstr>
      <vt:lpstr>Environment Modeling</vt:lpstr>
      <vt:lpstr>Environment Modeling</vt:lpstr>
      <vt:lpstr>Environment Modeling</vt:lpstr>
      <vt:lpstr>Environment Modeling</vt:lpstr>
      <vt:lpstr>Environment Modeling</vt:lpstr>
      <vt:lpstr>Environment Modeling</vt:lpstr>
      <vt:lpstr>Environment Modeling</vt:lpstr>
      <vt:lpstr>Environment Modeling</vt:lpstr>
      <vt:lpstr>Edge Beveling</vt:lpstr>
      <vt:lpstr>Environment Modeling and Materials</vt:lpstr>
      <vt:lpstr>Environment Modeling and Materials</vt:lpstr>
      <vt:lpstr>Environment Modeling and Materials</vt:lpstr>
      <vt:lpstr>Environment Modeling and Materials</vt:lpstr>
      <vt:lpstr>Environment Modeling and Materials</vt:lpstr>
      <vt:lpstr>Environment Modeling and Materials</vt:lpstr>
      <vt:lpstr>Environment Modeling and Materials</vt:lpstr>
      <vt:lpstr>Environment Modeling and Materials</vt:lpstr>
      <vt:lpstr>Environment Modeling and Materials</vt:lpstr>
      <vt:lpstr>Environment Modeling and Materials</vt:lpstr>
      <vt:lpstr>Environment Modeling and Materials</vt:lpstr>
      <vt:lpstr>Environment Modeling and Materials</vt:lpstr>
      <vt:lpstr>Environment Modeling and Materials</vt:lpstr>
      <vt:lpstr>Tiling Materials and Baked Assets</vt:lpstr>
      <vt:lpstr>Tiling Materials and Baked Assets</vt:lpstr>
      <vt:lpstr>Tiling Materials and Baked Assets</vt:lpstr>
      <vt:lpstr>Lighting and Post Processing</vt:lpstr>
      <vt:lpstr>Post Processing</vt:lpstr>
      <vt:lpstr>Post Processing</vt:lpstr>
      <vt:lpstr>Post Processing Balance</vt:lpstr>
      <vt:lpstr>Lighting and Post Processing Balance</vt:lpstr>
      <vt:lpstr>Lighting and Post Processing Balance</vt:lpstr>
      <vt:lpstr>Lighting and Post Processing Balance</vt:lpstr>
      <vt:lpstr>Lighting and Post Processing Balance</vt:lpstr>
      <vt:lpstr>Lighting and Post Processing Balance</vt:lpstr>
      <vt:lpstr>Lighting and Post Processing Balance</vt:lpstr>
      <vt:lpstr>Lighting and Post Processing Balance</vt:lpstr>
      <vt:lpstr>Lighting and Post Processing Balance</vt:lpstr>
      <vt:lpstr>Lighting and Post Processing Balance</vt:lpstr>
      <vt:lpstr>Volumetric Lighting</vt:lpstr>
      <vt:lpstr>Volumetric Lighting</vt:lpstr>
      <vt:lpstr>Volumetric Lighting</vt:lpstr>
      <vt:lpstr>Volumetric Lighting</vt:lpstr>
      <vt:lpstr>Volumetric Lighting</vt:lpstr>
      <vt:lpstr>Volumetric Lighting</vt:lpstr>
      <vt:lpstr>Volumetric Lighting</vt:lpstr>
      <vt:lpstr>Volumetric Lighting</vt:lpstr>
      <vt:lpstr>Volumetric Lighting</vt:lpstr>
      <vt:lpstr>Volumetric Lighting</vt:lpstr>
      <vt:lpstr>Volumetric Lighting Samples</vt:lpstr>
      <vt:lpstr>Volumetric Lighting Samples</vt:lpstr>
      <vt:lpstr>Volumetric Lighting Samples</vt:lpstr>
      <vt:lpstr>Volumetric Lighting Samples</vt:lpstr>
      <vt:lpstr>Volumetric Lighting Samples</vt:lpstr>
      <vt:lpstr>Volumetric Lighting Samples</vt:lpstr>
      <vt:lpstr>Volumetric Lighting Samples</vt:lpstr>
      <vt:lpstr>Volumetric Lighting Samples</vt:lpstr>
      <vt:lpstr>Volumetric Lighting Samples</vt:lpstr>
      <vt:lpstr>Volumetric Lighting Samples</vt:lpstr>
      <vt:lpstr>Baked Lighting</vt:lpstr>
      <vt:lpstr>PowerPoint 演示文稿</vt:lpstr>
      <vt:lpstr>PowerPoint 演示文稿</vt:lpstr>
      <vt:lpstr>PowerPoint 演示文稿</vt:lpstr>
      <vt:lpstr>PowerPoint 演示文稿</vt:lpstr>
      <vt:lpstr>PowerPoint 演示文稿</vt:lpstr>
      <vt:lpstr>PowerPoint 演示文稿</vt:lpstr>
      <vt:lpstr>Dynamic Lighting</vt:lpstr>
      <vt:lpstr>Baked Lighting</vt:lpstr>
      <vt:lpstr>Baked Lighting</vt:lpstr>
      <vt:lpstr>Reflection Probes</vt:lpstr>
      <vt:lpstr>Reflection Ambient Occlusion</vt:lpstr>
      <vt:lpstr>Reflection Ambient Occlusion</vt:lpstr>
      <vt:lpstr>Reflection Ambient Occlusion</vt:lpstr>
      <vt:lpstr>Reflection Probes</vt:lpstr>
      <vt:lpstr>PowerPoint 演示文稿</vt:lpstr>
      <vt:lpstr>PowerPoint 演示文稿</vt:lpstr>
      <vt:lpstr>PowerPoint 演示文稿</vt:lpstr>
      <vt:lpstr>PowerPoint 演示文稿</vt:lpstr>
      <vt:lpstr>Baking Spherical Gaussians</vt:lpstr>
      <vt:lpstr>Baking Spherical Gaussians</vt:lpstr>
      <vt:lpstr>Baking Spherical Gaussians</vt:lpstr>
      <vt:lpstr>Baking Spherical Gaussians</vt:lpstr>
      <vt:lpstr>Baking Specular</vt:lpstr>
      <vt:lpstr>Baking Specular</vt:lpstr>
      <vt:lpstr>Baking Specular</vt:lpstr>
      <vt:lpstr>Baking Specular</vt:lpstr>
      <vt:lpstr>Baking Specular</vt:lpstr>
      <vt:lpstr>Baking Specular</vt:lpstr>
      <vt:lpstr>Baking Specular</vt:lpstr>
      <vt:lpstr>Baking Specular</vt:lpstr>
      <vt:lpstr>Baking Specular</vt:lpstr>
      <vt:lpstr>Baking Specular</vt:lpstr>
      <vt:lpstr>Baking Specular</vt:lpstr>
      <vt:lpstr>Baking Specular</vt:lpstr>
      <vt:lpstr>Baking Specular</vt:lpstr>
      <vt:lpstr>Baking Specular</vt:lpstr>
      <vt:lpstr>PowerPoint 演示文稿</vt:lpstr>
      <vt:lpstr>PowerPoint 演示文稿</vt:lpstr>
      <vt:lpstr>Dynamic Occlusion</vt:lpstr>
      <vt:lpstr>Dynamic Occlusion</vt:lpstr>
      <vt:lpstr>Dynamic occlusion</vt:lpstr>
      <vt:lpstr>Dynamic Occlusion</vt:lpstr>
      <vt:lpstr>Dynamic Occlusion</vt:lpstr>
      <vt:lpstr>Dynamic Occlusion</vt:lpstr>
      <vt:lpstr>Dynamic Occlusion</vt:lpstr>
      <vt:lpstr>Dynamic Occlusion</vt:lpstr>
      <vt:lpstr>Questions?</vt:lpstr>
      <vt:lpstr>Ready At Dawn @ SIGGRAPH</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Crafting Victorian London:  The Environment Art and Material Pipelines of The Order: 1886</dc:title>
  <dc:creator>Nathan Phail-Liff;Anthony Vitale</dc:creator>
  <cp:lastModifiedBy>浅 墨</cp:lastModifiedBy>
  <cp:revision>10</cp:revision>
  <dcterms:created xsi:type="dcterms:W3CDTF">2013-05-09T15:06:12Z</dcterms:created>
  <dcterms:modified xsi:type="dcterms:W3CDTF">2021-10-31T07:09:08Z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74971688</vt:lpwstr>
  </property>
  <property fmtid="{D5CDD505-2E9C-101B-9397-08002B2CF9AE}" name="NXPowerLiteSettings" pid="3">
    <vt:lpwstr>E700052003A000</vt:lpwstr>
  </property>
  <property fmtid="{D5CDD505-2E9C-101B-9397-08002B2CF9AE}" name="NXPowerLiteVersion" pid="4">
    <vt:lpwstr>D9.1.0</vt:lpwstr>
  </property>
</Properties>
</file>